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256" r:id="rId3"/>
    <p:sldId id="257" r:id="rId4"/>
    <p:sldId id="261" r:id="rId5"/>
    <p:sldId id="258" r:id="rId6"/>
    <p:sldId id="267" r:id="rId7"/>
    <p:sldId id="259" r:id="rId8"/>
    <p:sldId id="260" r:id="rId9"/>
    <p:sldId id="262"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9" r:id="rId31"/>
    <p:sldId id="290" r:id="rId32"/>
    <p:sldId id="286" r:id="rId33"/>
    <p:sldId id="287" r:id="rId34"/>
    <p:sldId id="288" r:id="rId35"/>
    <p:sldId id="263" r:id="rId36"/>
    <p:sldId id="264"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5694" autoAdjust="0"/>
  </p:normalViewPr>
  <p:slideViewPr>
    <p:cSldViewPr snapToGrid="0">
      <p:cViewPr varScale="1">
        <p:scale>
          <a:sx n="78" d="100"/>
          <a:sy n="78" d="100"/>
        </p:scale>
        <p:origin x="-1520"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34023B-89D2-4609-A53A-652FD598F2E3}" type="datetimeFigureOut">
              <a:rPr lang="en-AU" smtClean="0"/>
              <a:t>17/4/18</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BB33C2-EAA4-476E-81ED-002EB7833475}" type="slidenum">
              <a:rPr lang="en-AU" smtClean="0"/>
              <a:t>‹#›</a:t>
            </a:fld>
            <a:endParaRPr lang="en-AU"/>
          </a:p>
        </p:txBody>
      </p:sp>
    </p:spTree>
    <p:extLst>
      <p:ext uri="{BB962C8B-B14F-4D97-AF65-F5344CB8AC3E}">
        <p14:creationId xmlns:p14="http://schemas.microsoft.com/office/powerpoint/2010/main" val="162272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feinthefastlane.com/ecg-library/beta-blocker-and-calcium-channel-blocker-toxicity/" TargetMode="External"/><Relationship Id="rId4" Type="http://schemas.openxmlformats.org/officeDocument/2006/relationships/hyperlink" Target="https://lifeinthefastlane.com/ecg-library/basics/digoxin-toxicity/" TargetMode="External"/><Relationship Id="rId5" Type="http://schemas.openxmlformats.org/officeDocument/2006/relationships/hyperlink" Target="https://lifeinthefastlane.com/ecg-library/basics/inferior-stemi/" TargetMode="External"/><Relationship Id="rId6" Type="http://schemas.openxmlformats.org/officeDocument/2006/relationships/hyperlink" Target="https://lifeinthefastlane.com/ecg-library/myocarditis/"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lifeinthefastlane.com/ecg-library/electrical-alternan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feinthefastlane.com/ecg-library/basics/first-degree-heart-block/" TargetMode="External"/><Relationship Id="rId4" Type="http://schemas.openxmlformats.org/officeDocument/2006/relationships/hyperlink" Target="https://lifeinthefastlane.com/ecg-library/basics/tca-overdose/"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ifeinthefastlane.com/ecg-library/basics/left-atrial-enlargement/" TargetMode="External"/><Relationship Id="rId4" Type="http://schemas.openxmlformats.org/officeDocument/2006/relationships/hyperlink" Target="https://lifeinthefastlane.com/ecg-library/basics/left-ventricular-hypertrophy/"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lifeinthefastlane.com/ecg-library/pmi/"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ifeinthefastlane.com/ecg-library/basics/complete-heart-block/" TargetMode="External"/><Relationship Id="rId4" Type="http://schemas.openxmlformats.org/officeDocument/2006/relationships/hyperlink" Target="https://lifeinthefastlane.com/ecg-library/basics/high-grade-block/"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s://hqmeded-ecg.blogspot.com.au/2013/10/middle-aged-woman-with-asystolic.htm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ifeinthefastlane.com/ecg-library/basics/delta-waves/" TargetMode="External"/><Relationship Id="rId4" Type="http://schemas.openxmlformats.org/officeDocument/2006/relationships/hyperlink" Target="https://lifeinthefastlane.com/ecg-library/basics/right-ventricular-hypertrophy/" TargetMode="External"/><Relationship Id="rId5" Type="http://schemas.openxmlformats.org/officeDocument/2006/relationships/hyperlink" Target="https://lifeinthefastlane.com/ecg-library/lateral-stemi/"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s://lifeinthefastlane.com/ecg-library/basics/left-bundle-branch-block/"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ifeinthefastlane.com/ecg-library/basics/epsilon-wave/" TargetMode="External"/><Relationship Id="rId4" Type="http://schemas.openxmlformats.org/officeDocument/2006/relationships/hyperlink" Target="https://lifeinthefastlane.com/ecg-library/rvo/" TargetMode="External"/><Relationship Id="rId5" Type="http://schemas.openxmlformats.org/officeDocument/2006/relationships/hyperlink" Target="https://www.ncbi.nlm.nih.gov/pmc/articles/PMC1502077/"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ifeinthefastlane.com/ecg-library/junctional-escape-rhythm/" TargetMode="External"/><Relationship Id="rId4" Type="http://schemas.openxmlformats.org/officeDocument/2006/relationships/hyperlink" Target="https://lifeinthefastlane.com/ecg-library/ventricular-escape-rhythm/" TargetMode="External"/><Relationship Id="rId5" Type="http://schemas.openxmlformats.org/officeDocument/2006/relationships/hyperlink" Target="https://lifeinthefastlane.com/ecg-library/basics/inferior-stemi/" TargetMode="External"/><Relationship Id="rId6" Type="http://schemas.openxmlformats.org/officeDocument/2006/relationships/hyperlink" Target="https://lifeinthefastlane.com/ecg-library/beta-blocker-and-calcium-channel-blocker-toxicity/" TargetMode="External"/><Relationship Id="rId7" Type="http://schemas.openxmlformats.org/officeDocument/2006/relationships/hyperlink" Target="https://lifeinthefastlane.com/ecg-library/basics/digoxin-toxicity/"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INCOMPLETE </a:t>
            </a:r>
            <a:r>
              <a:rPr lang="en-AU" dirty="0" err="1" smtClean="0"/>
              <a:t>Trifasicular</a:t>
            </a:r>
            <a:r>
              <a:rPr lang="en-AU" dirty="0" smtClean="0"/>
              <a:t> </a:t>
            </a:r>
            <a:r>
              <a:rPr lang="en-AU" dirty="0" smtClean="0"/>
              <a:t>Block – RBBB, LAD, First degree </a:t>
            </a:r>
            <a:r>
              <a:rPr lang="en-AU" dirty="0" smtClean="0"/>
              <a:t>block</a:t>
            </a:r>
          </a:p>
          <a:p>
            <a:r>
              <a:rPr lang="en-AU" dirty="0" smtClean="0"/>
              <a:t>High risk pattern</a:t>
            </a:r>
            <a:r>
              <a:rPr lang="en-AU" baseline="0" dirty="0" smtClean="0"/>
              <a:t> </a:t>
            </a:r>
            <a:r>
              <a:rPr lang="en-AU" baseline="0" dirty="0" err="1" smtClean="0"/>
              <a:t>esp</a:t>
            </a:r>
            <a:r>
              <a:rPr lang="en-AU" baseline="0" dirty="0" smtClean="0"/>
              <a:t> in patients who are symptomatic/</a:t>
            </a:r>
            <a:r>
              <a:rPr lang="en-AU" baseline="0" dirty="0" err="1" smtClean="0"/>
              <a:t>syncopal</a:t>
            </a:r>
            <a:r>
              <a:rPr lang="en-AU" baseline="0" dirty="0" smtClean="0"/>
              <a:t> </a:t>
            </a:r>
            <a:r>
              <a:rPr lang="mr-IN" baseline="0" dirty="0" smtClean="0"/>
              <a:t>–</a:t>
            </a:r>
            <a:r>
              <a:rPr lang="en-AU" baseline="0" dirty="0" smtClean="0"/>
              <a:t> likely represents CHB and need for PPM</a:t>
            </a:r>
          </a:p>
          <a:p>
            <a:endParaRPr lang="en-AU" baseline="0" dirty="0" smtClean="0"/>
          </a:p>
          <a:p>
            <a:r>
              <a:rPr lang="en-AU" baseline="0" dirty="0" smtClean="0"/>
              <a:t>Incomplete can also be </a:t>
            </a:r>
            <a:r>
              <a:rPr lang="en-AU" baseline="0" dirty="0" err="1" smtClean="0"/>
              <a:t>bifasicular</a:t>
            </a:r>
            <a:r>
              <a:rPr lang="en-AU" baseline="0" dirty="0" smtClean="0"/>
              <a:t> with 2</a:t>
            </a:r>
            <a:r>
              <a:rPr lang="en-AU" baseline="30000" dirty="0" smtClean="0"/>
              <a:t>nd</a:t>
            </a:r>
            <a:r>
              <a:rPr lang="en-AU" baseline="0" dirty="0" smtClean="0"/>
              <a:t> </a:t>
            </a:r>
            <a:r>
              <a:rPr lang="en-AU" baseline="0" dirty="0" err="1" smtClean="0"/>
              <a:t>deg</a:t>
            </a:r>
            <a:r>
              <a:rPr lang="en-AU" baseline="0" dirty="0" smtClean="0"/>
              <a:t> block OR RBBB and alt LAFB/LPFB</a:t>
            </a:r>
          </a:p>
          <a:p>
            <a:endParaRPr lang="en-AU" baseline="0" dirty="0" smtClean="0"/>
          </a:p>
          <a:p>
            <a:r>
              <a:rPr lang="en-AU" baseline="0" dirty="0" smtClean="0"/>
              <a:t>COMPLETE TFB is </a:t>
            </a:r>
            <a:r>
              <a:rPr lang="en-AU" baseline="0" dirty="0" err="1" smtClean="0"/>
              <a:t>bifasicular</a:t>
            </a:r>
            <a:r>
              <a:rPr lang="en-AU" baseline="0" dirty="0" smtClean="0"/>
              <a:t> with 3</a:t>
            </a:r>
            <a:r>
              <a:rPr lang="en-AU" baseline="30000" dirty="0" smtClean="0"/>
              <a:t>RD</a:t>
            </a:r>
            <a:r>
              <a:rPr lang="en-AU" baseline="0" dirty="0" smtClean="0"/>
              <a:t> </a:t>
            </a:r>
            <a:r>
              <a:rPr lang="en-AU" baseline="0" dirty="0" err="1" smtClean="0"/>
              <a:t>Deg</a:t>
            </a:r>
            <a:r>
              <a:rPr lang="en-AU" baseline="0" dirty="0" smtClean="0"/>
              <a:t> block</a:t>
            </a:r>
          </a:p>
          <a:p>
            <a:endParaRPr lang="en-AU" baseline="0" dirty="0" smtClean="0"/>
          </a:p>
          <a:p>
            <a:r>
              <a:rPr lang="en-US" dirty="0" smtClean="0"/>
              <a:t>CAUSES</a:t>
            </a:r>
          </a:p>
          <a:p>
            <a:r>
              <a:rPr lang="en-US" dirty="0" err="1" smtClean="0"/>
              <a:t>Ischaemic</a:t>
            </a:r>
            <a:r>
              <a:rPr lang="en-US" dirty="0" smtClean="0"/>
              <a:t> heart disease</a:t>
            </a:r>
          </a:p>
          <a:p>
            <a:r>
              <a:rPr lang="en-US" dirty="0" smtClean="0"/>
              <a:t>Hypertension</a:t>
            </a:r>
          </a:p>
          <a:p>
            <a:r>
              <a:rPr lang="en-US" dirty="0" smtClean="0"/>
              <a:t>Aortic stenosis</a:t>
            </a:r>
          </a:p>
          <a:p>
            <a:r>
              <a:rPr lang="en-US" dirty="0" smtClean="0"/>
              <a:t>Anterior MI</a:t>
            </a:r>
          </a:p>
          <a:p>
            <a:r>
              <a:rPr lang="en-US" dirty="0" smtClean="0"/>
              <a:t>Primary degenerative disease of the conducting system (</a:t>
            </a:r>
            <a:r>
              <a:rPr lang="en-US" dirty="0" err="1" smtClean="0"/>
              <a:t>Lenegre’s</a:t>
            </a:r>
            <a:r>
              <a:rPr lang="en-US" dirty="0" smtClean="0"/>
              <a:t> / Lev’s disease)</a:t>
            </a:r>
          </a:p>
          <a:p>
            <a:r>
              <a:rPr lang="en-US" dirty="0" smtClean="0"/>
              <a:t>Congenital heart disease</a:t>
            </a:r>
          </a:p>
          <a:p>
            <a:r>
              <a:rPr lang="en-US" dirty="0" err="1" smtClean="0"/>
              <a:t>Hyperkalaemia</a:t>
            </a:r>
            <a:r>
              <a:rPr lang="en-US" dirty="0" smtClean="0"/>
              <a:t> (resolves with treatment)</a:t>
            </a:r>
          </a:p>
          <a:p>
            <a:r>
              <a:rPr lang="en-US" dirty="0" smtClean="0"/>
              <a:t>Digoxin toxicity</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a:t>
            </a:fld>
            <a:endParaRPr lang="en-AU"/>
          </a:p>
        </p:txBody>
      </p:sp>
    </p:spTree>
    <p:extLst>
      <p:ext uri="{BB962C8B-B14F-4D97-AF65-F5344CB8AC3E}">
        <p14:creationId xmlns:p14="http://schemas.microsoft.com/office/powerpoint/2010/main" val="227725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err="1" smtClean="0"/>
              <a:t>Wenkeback</a:t>
            </a:r>
            <a:r>
              <a:rPr lang="en-AU" b="1" dirty="0" smtClean="0"/>
              <a:t>/</a:t>
            </a:r>
            <a:r>
              <a:rPr lang="en-AU" b="1" dirty="0" err="1" smtClean="0"/>
              <a:t>Mobitz</a:t>
            </a:r>
            <a:r>
              <a:rPr lang="en-AU" b="1" dirty="0" smtClean="0"/>
              <a:t> </a:t>
            </a:r>
            <a:r>
              <a:rPr lang="en-AU" b="1" dirty="0" smtClean="0"/>
              <a:t>1</a:t>
            </a:r>
          </a:p>
          <a:p>
            <a:endParaRPr lang="en-AU" b="1" dirty="0" smtClean="0"/>
          </a:p>
          <a:p>
            <a:r>
              <a:rPr lang="en-AU" dirty="0" smtClean="0"/>
              <a:t>Lengthening PR then dropped </a:t>
            </a:r>
            <a:r>
              <a:rPr lang="en-AU" dirty="0" smtClean="0"/>
              <a:t>QRS</a:t>
            </a:r>
          </a:p>
          <a:p>
            <a:r>
              <a:rPr lang="en-AU" dirty="0" smtClean="0"/>
              <a:t>Greatest</a:t>
            </a:r>
            <a:r>
              <a:rPr lang="en-AU" baseline="0" dirty="0" smtClean="0"/>
              <a:t> change in PR between first and second complexes after the dropped one</a:t>
            </a:r>
          </a:p>
          <a:p>
            <a:endParaRPr lang="en-AU" baseline="0" dirty="0" smtClean="0"/>
          </a:p>
          <a:p>
            <a:r>
              <a:rPr lang="en-AU" baseline="0" dirty="0" smtClean="0"/>
              <a:t>If no </a:t>
            </a:r>
            <a:r>
              <a:rPr lang="en-AU" baseline="0" dirty="0" err="1" smtClean="0"/>
              <a:t>Sx</a:t>
            </a:r>
            <a:r>
              <a:rPr lang="en-AU" baseline="0" dirty="0" smtClean="0"/>
              <a:t> </a:t>
            </a:r>
            <a:r>
              <a:rPr lang="mr-IN" baseline="0" dirty="0" smtClean="0"/>
              <a:t>–</a:t>
            </a:r>
            <a:r>
              <a:rPr lang="en-AU" baseline="0" dirty="0" smtClean="0"/>
              <a:t> usually no Rx required </a:t>
            </a:r>
            <a:r>
              <a:rPr lang="mr-IN" baseline="0" dirty="0" smtClean="0"/>
              <a:t>–</a:t>
            </a:r>
            <a:r>
              <a:rPr lang="en-AU" baseline="0" dirty="0" smtClean="0"/>
              <a:t> low rate of progression to a higher grade block</a:t>
            </a:r>
            <a:endParaRPr lang="en-AU" dirty="0" smtClean="0"/>
          </a:p>
          <a:p>
            <a:endParaRPr lang="en-AU" dirty="0" smtClean="0"/>
          </a:p>
          <a:p>
            <a:r>
              <a:rPr lang="en-AU" baseline="0" dirty="0" smtClean="0"/>
              <a:t>Causes</a:t>
            </a:r>
            <a:endParaRPr lang="en-AU" dirty="0" smtClean="0"/>
          </a:p>
          <a:p>
            <a:r>
              <a:rPr lang="en-AU" sz="1200" b="0" i="0" kern="1200" dirty="0" smtClean="0">
                <a:solidFill>
                  <a:schemeClr val="tx1"/>
                </a:solidFill>
                <a:effectLst/>
                <a:latin typeface="+mn-lt"/>
                <a:ea typeface="+mn-ea"/>
                <a:cs typeface="+mn-cs"/>
              </a:rPr>
              <a:t>Drugs: </a:t>
            </a:r>
            <a:r>
              <a:rPr lang="en-AU" sz="1200" b="0" i="0" u="none" strike="noStrike" kern="1200" dirty="0" smtClean="0">
                <a:solidFill>
                  <a:schemeClr val="tx1"/>
                </a:solidFill>
                <a:effectLst/>
                <a:latin typeface="+mn-lt"/>
                <a:ea typeface="+mn-ea"/>
                <a:cs typeface="+mn-cs"/>
                <a:hlinkClick r:id="rId3"/>
              </a:rPr>
              <a:t>beta-blockers</a:t>
            </a:r>
            <a:r>
              <a:rPr lang="en-AU" sz="1200" b="0" i="0" kern="120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hlinkClick r:id="rId3"/>
              </a:rPr>
              <a:t>calcium channel blockers</a:t>
            </a:r>
            <a:r>
              <a:rPr lang="en-AU" sz="1200" b="0" i="0" kern="120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hlinkClick r:id="rId4"/>
              </a:rPr>
              <a:t>digoxin</a:t>
            </a:r>
            <a:r>
              <a:rPr lang="en-AU" sz="1200" b="0" i="0" kern="1200" dirty="0" smtClean="0">
                <a:solidFill>
                  <a:schemeClr val="tx1"/>
                </a:solidFill>
                <a:effectLst/>
                <a:latin typeface="+mn-lt"/>
                <a:ea typeface="+mn-ea"/>
                <a:cs typeface="+mn-cs"/>
              </a:rPr>
              <a:t>, amiodarone</a:t>
            </a:r>
          </a:p>
          <a:p>
            <a:r>
              <a:rPr lang="en-AU" sz="1200" b="0" i="0" kern="1200" dirty="0" smtClean="0">
                <a:solidFill>
                  <a:schemeClr val="tx1"/>
                </a:solidFill>
                <a:effectLst/>
                <a:latin typeface="+mn-lt"/>
                <a:ea typeface="+mn-ea"/>
                <a:cs typeface="+mn-cs"/>
              </a:rPr>
              <a:t>Increased vagal tone (e.g. athletes)</a:t>
            </a:r>
          </a:p>
          <a:p>
            <a:r>
              <a:rPr lang="en-AU" sz="1200" b="0" i="0" u="none" strike="noStrike" kern="1200" dirty="0" smtClean="0">
                <a:solidFill>
                  <a:schemeClr val="tx1"/>
                </a:solidFill>
                <a:effectLst/>
                <a:latin typeface="+mn-lt"/>
                <a:ea typeface="+mn-ea"/>
                <a:cs typeface="+mn-cs"/>
                <a:hlinkClick r:id="rId5"/>
              </a:rPr>
              <a:t>Inferior MI</a:t>
            </a:r>
            <a:endParaRPr lang="en-AU" sz="1200" b="0" i="0" kern="1200" dirty="0" smtClean="0">
              <a:solidFill>
                <a:schemeClr val="tx1"/>
              </a:solidFill>
              <a:effectLst/>
              <a:latin typeface="+mn-lt"/>
              <a:ea typeface="+mn-ea"/>
              <a:cs typeface="+mn-cs"/>
            </a:endParaRPr>
          </a:p>
          <a:p>
            <a:r>
              <a:rPr lang="en-AU" sz="1200" b="0" i="0" u="none" strike="noStrike" kern="1200" dirty="0" smtClean="0">
                <a:solidFill>
                  <a:schemeClr val="tx1"/>
                </a:solidFill>
                <a:effectLst/>
                <a:latin typeface="+mn-lt"/>
                <a:ea typeface="+mn-ea"/>
                <a:cs typeface="+mn-cs"/>
                <a:hlinkClick r:id="rId6"/>
              </a:rPr>
              <a:t>Myocarditis</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Following cardiac surgery (mitral valve repair, Tetralogy of </a:t>
            </a:r>
            <a:r>
              <a:rPr lang="en-AU" sz="1200" b="0" i="0" kern="1200" dirty="0" err="1" smtClean="0">
                <a:solidFill>
                  <a:schemeClr val="tx1"/>
                </a:solidFill>
                <a:effectLst/>
                <a:latin typeface="+mn-lt"/>
                <a:ea typeface="+mn-ea"/>
                <a:cs typeface="+mn-cs"/>
              </a:rPr>
              <a:t>Fallot</a:t>
            </a:r>
            <a:r>
              <a:rPr lang="en-AU" sz="1200" b="0" i="0" kern="1200" dirty="0" smtClean="0">
                <a:solidFill>
                  <a:schemeClr val="tx1"/>
                </a:solidFill>
                <a:effectLst/>
                <a:latin typeface="+mn-lt"/>
                <a:ea typeface="+mn-ea"/>
                <a:cs typeface="+mn-cs"/>
              </a:rPr>
              <a:t> repair)</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11</a:t>
            </a:fld>
            <a:endParaRPr lang="en-AU"/>
          </a:p>
        </p:txBody>
      </p:sp>
    </p:spTree>
    <p:extLst>
      <p:ext uri="{BB962C8B-B14F-4D97-AF65-F5344CB8AC3E}">
        <p14:creationId xmlns:p14="http://schemas.microsoft.com/office/powerpoint/2010/main" val="66103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AVNRT</a:t>
            </a:r>
          </a:p>
          <a:p>
            <a:endParaRPr lang="en-AU" dirty="0" smtClean="0"/>
          </a:p>
          <a:p>
            <a:r>
              <a:rPr lang="en-US" sz="1200" b="0" i="0" kern="1200" dirty="0" smtClean="0">
                <a:solidFill>
                  <a:schemeClr val="tx1"/>
                </a:solidFill>
                <a:effectLst/>
                <a:latin typeface="+mn-lt"/>
                <a:ea typeface="+mn-ea"/>
                <a:cs typeface="+mn-cs"/>
              </a:rPr>
              <a:t>Narrow complex tachycardia ~ 220 bpm.</a:t>
            </a:r>
          </a:p>
          <a:p>
            <a:r>
              <a:rPr lang="en-US" sz="1200" b="0" i="0" kern="1200" dirty="0" smtClean="0">
                <a:solidFill>
                  <a:schemeClr val="tx1"/>
                </a:solidFill>
                <a:effectLst/>
                <a:latin typeface="+mn-lt"/>
                <a:ea typeface="+mn-ea"/>
                <a:cs typeface="+mn-cs"/>
              </a:rPr>
              <a:t>No visible P waves.</a:t>
            </a:r>
          </a:p>
          <a:p>
            <a:r>
              <a:rPr lang="en-US" sz="1200" b="0" i="0" kern="1200" dirty="0" smtClean="0">
                <a:solidFill>
                  <a:schemeClr val="tx1"/>
                </a:solidFill>
                <a:effectLst/>
                <a:latin typeface="+mn-lt"/>
                <a:ea typeface="+mn-ea"/>
                <a:cs typeface="+mn-cs"/>
              </a:rPr>
              <a:t>Subtle notching of the terminal QRS in V1 (= pseudo R’ wave).</a:t>
            </a:r>
          </a:p>
          <a:p>
            <a:r>
              <a:rPr lang="en-US" sz="1200" b="0" i="0" kern="1200" dirty="0" smtClean="0">
                <a:solidFill>
                  <a:schemeClr val="tx1"/>
                </a:solidFill>
                <a:effectLst/>
                <a:latin typeface="+mn-lt"/>
                <a:ea typeface="+mn-ea"/>
                <a:cs typeface="+mn-cs"/>
              </a:rPr>
              <a:t>Widespread ST depression — this is a common electrocardiographic finding in AVNRT and does not necessarily indicate myocardial </a:t>
            </a:r>
            <a:r>
              <a:rPr lang="en-US" sz="1200" b="0" i="0" kern="1200" dirty="0" err="1" smtClean="0">
                <a:solidFill>
                  <a:schemeClr val="tx1"/>
                </a:solidFill>
                <a:effectLst/>
                <a:latin typeface="+mn-lt"/>
                <a:ea typeface="+mn-ea"/>
                <a:cs typeface="+mn-cs"/>
              </a:rPr>
              <a:t>ischaemia</a:t>
            </a:r>
            <a:r>
              <a:rPr lang="en-US" sz="1200" b="0" i="0" kern="1200" dirty="0" smtClean="0">
                <a:solidFill>
                  <a:schemeClr val="tx1"/>
                </a:solidFill>
                <a:effectLst/>
                <a:latin typeface="+mn-lt"/>
                <a:ea typeface="+mn-ea"/>
                <a:cs typeface="+mn-cs"/>
              </a:rPr>
              <a:t>, provided the changes resolve once the patient is in sinus rhythm.</a:t>
            </a:r>
          </a:p>
          <a:p>
            <a:endParaRPr lang="en-AU" dirty="0" smtClean="0"/>
          </a:p>
          <a:p>
            <a:endParaRPr lang="en-AU" dirty="0" smtClean="0"/>
          </a:p>
          <a:p>
            <a:r>
              <a:rPr lang="en-US" sz="1200" b="0" i="0" kern="1200" dirty="0" smtClean="0">
                <a:solidFill>
                  <a:schemeClr val="tx1"/>
                </a:solidFill>
                <a:effectLst/>
                <a:latin typeface="+mn-lt"/>
                <a:ea typeface="+mn-ea"/>
                <a:cs typeface="+mn-cs"/>
              </a:rPr>
              <a:t>Usually AVNRT is a regular </a:t>
            </a:r>
            <a:r>
              <a:rPr lang="en-US" sz="1200" b="0" i="0" kern="1200" dirty="0" smtClean="0">
                <a:solidFill>
                  <a:schemeClr val="tx1"/>
                </a:solidFill>
                <a:effectLst/>
                <a:latin typeface="+mn-lt"/>
                <a:ea typeface="+mn-ea"/>
                <a:cs typeface="+mn-cs"/>
              </a:rPr>
              <a:t>tachycardia  ~140-280 bpm.</a:t>
            </a:r>
          </a:p>
          <a:p>
            <a:r>
              <a:rPr lang="en-US" sz="1200" b="0" i="0" kern="1200" dirty="0" smtClean="0">
                <a:solidFill>
                  <a:schemeClr val="tx1"/>
                </a:solidFill>
                <a:effectLst/>
                <a:latin typeface="+mn-lt"/>
                <a:ea typeface="+mn-ea"/>
                <a:cs typeface="+mn-cs"/>
              </a:rPr>
              <a:t>QRS complexes usually  narrow (&lt; 120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 unless pre-existing bundle branch block, accessory pathway, or rate related aberrant conduction.</a:t>
            </a:r>
          </a:p>
          <a:p>
            <a:r>
              <a:rPr lang="en-US" sz="1200" b="0" i="0" kern="1200" dirty="0" smtClean="0">
                <a:solidFill>
                  <a:schemeClr val="tx1"/>
                </a:solidFill>
                <a:effectLst/>
                <a:latin typeface="+mn-lt"/>
                <a:ea typeface="+mn-ea"/>
                <a:cs typeface="+mn-cs"/>
              </a:rPr>
              <a:t>ST-segment depression may be seen with or without underlying coronary artery disease.</a:t>
            </a:r>
          </a:p>
          <a:p>
            <a:r>
              <a:rPr lang="en-US" sz="1200" b="0" i="0" kern="1200" dirty="0" smtClean="0">
                <a:solidFill>
                  <a:schemeClr val="tx1"/>
                </a:solidFill>
                <a:effectLst/>
                <a:latin typeface="+mn-lt"/>
                <a:ea typeface="+mn-ea"/>
                <a:cs typeface="+mn-cs"/>
              </a:rPr>
              <a:t>QRS </a:t>
            </a:r>
            <a:r>
              <a:rPr lang="en-US" sz="1200" b="0" i="0" kern="1200" dirty="0" err="1" smtClean="0">
                <a:solidFill>
                  <a:schemeClr val="tx1"/>
                </a:solidFill>
                <a:effectLst/>
                <a:latin typeface="+mn-lt"/>
                <a:ea typeface="+mn-ea"/>
                <a:cs typeface="+mn-cs"/>
              </a:rPr>
              <a:t>alternans</a:t>
            </a:r>
            <a:r>
              <a:rPr lang="en-US" sz="1200" b="0" i="0" kern="1200" dirty="0" smtClean="0">
                <a:solidFill>
                  <a:schemeClr val="tx1"/>
                </a:solidFill>
                <a:effectLst/>
                <a:latin typeface="+mn-lt"/>
                <a:ea typeface="+mn-ea"/>
                <a:cs typeface="+mn-cs"/>
              </a:rPr>
              <a:t> – phasic variation in QRS amplitude associated with AVNRT and AVRT, distinguished from </a:t>
            </a:r>
            <a:r>
              <a:rPr lang="en-US" sz="1200" b="0" i="0" u="none" strike="noStrike" kern="1200" dirty="0" smtClean="0">
                <a:solidFill>
                  <a:schemeClr val="tx1"/>
                </a:solidFill>
                <a:effectLst/>
                <a:latin typeface="+mn-lt"/>
                <a:ea typeface="+mn-ea"/>
                <a:cs typeface="+mn-cs"/>
                <a:hlinkClick r:id="rId3"/>
              </a:rPr>
              <a:t>electrical </a:t>
            </a:r>
            <a:r>
              <a:rPr lang="en-US" sz="1200" b="0" i="0" u="none" strike="noStrike" kern="1200" dirty="0" err="1" smtClean="0">
                <a:solidFill>
                  <a:schemeClr val="tx1"/>
                </a:solidFill>
                <a:effectLst/>
                <a:latin typeface="+mn-lt"/>
                <a:ea typeface="+mn-ea"/>
                <a:cs typeface="+mn-cs"/>
                <a:hlinkClick r:id="rId3"/>
              </a:rPr>
              <a:t>alternans</a:t>
            </a:r>
            <a:r>
              <a:rPr lang="en-US" sz="1200" b="0" i="0" kern="1200" dirty="0" smtClean="0">
                <a:solidFill>
                  <a:schemeClr val="tx1"/>
                </a:solidFill>
                <a:effectLst/>
                <a:latin typeface="+mn-lt"/>
                <a:ea typeface="+mn-ea"/>
                <a:cs typeface="+mn-cs"/>
              </a:rPr>
              <a:t> by a normal QRS amplitude.</a:t>
            </a:r>
          </a:p>
          <a:p>
            <a:r>
              <a:rPr lang="en-US" sz="1200" b="0" i="0" kern="1200" dirty="0" smtClean="0">
                <a:solidFill>
                  <a:schemeClr val="tx1"/>
                </a:solidFill>
                <a:effectLst/>
                <a:latin typeface="+mn-lt"/>
                <a:ea typeface="+mn-ea"/>
                <a:cs typeface="+mn-cs"/>
              </a:rPr>
              <a:t>P waves if visible exhibit </a:t>
            </a:r>
            <a:r>
              <a:rPr lang="en-US" sz="1200" b="0" i="1" kern="1200" dirty="0" smtClean="0">
                <a:solidFill>
                  <a:schemeClr val="tx1"/>
                </a:solidFill>
                <a:effectLst/>
                <a:latin typeface="+mn-lt"/>
                <a:ea typeface="+mn-ea"/>
                <a:cs typeface="+mn-cs"/>
              </a:rPr>
              <a:t>retrograde conduction</a:t>
            </a:r>
            <a:r>
              <a:rPr lang="en-US" sz="1200" b="0" i="0" kern="1200" dirty="0" smtClean="0">
                <a:solidFill>
                  <a:schemeClr val="tx1"/>
                </a:solidFill>
                <a:effectLst/>
                <a:latin typeface="+mn-lt"/>
                <a:ea typeface="+mn-ea"/>
                <a:cs typeface="+mn-cs"/>
              </a:rPr>
              <a:t> with P-wave inversion in leads II, III, </a:t>
            </a:r>
            <a:r>
              <a:rPr lang="en-US" sz="1200" b="0" i="0" kern="1200" dirty="0" err="1" smtClean="0">
                <a:solidFill>
                  <a:schemeClr val="tx1"/>
                </a:solidFill>
                <a:effectLst/>
                <a:latin typeface="+mn-lt"/>
                <a:ea typeface="+mn-ea"/>
                <a:cs typeface="+mn-cs"/>
              </a:rPr>
              <a:t>aVF</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P waves may be buried in the QRS complex, visible after the QRS complex, or very rarely visible before the QRS complex.</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12</a:t>
            </a:fld>
            <a:endParaRPr lang="en-AU"/>
          </a:p>
        </p:txBody>
      </p:sp>
    </p:spTree>
    <p:extLst>
      <p:ext uri="{BB962C8B-B14F-4D97-AF65-F5344CB8AC3E}">
        <p14:creationId xmlns:p14="http://schemas.microsoft.com/office/powerpoint/2010/main" val="144721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Propranolol OD </a:t>
            </a:r>
            <a:r>
              <a:rPr lang="en-AU" b="1" dirty="0" smtClean="0"/>
              <a:t> (or any Na </a:t>
            </a:r>
            <a:r>
              <a:rPr lang="en-AU" b="1" dirty="0" err="1" smtClean="0"/>
              <a:t>Ch</a:t>
            </a:r>
            <a:r>
              <a:rPr lang="en-AU" b="1" dirty="0" smtClean="0"/>
              <a:t> Blocker like </a:t>
            </a:r>
            <a:r>
              <a:rPr lang="en-AU" b="1" dirty="0" err="1" smtClean="0"/>
              <a:t>carbemazepine</a:t>
            </a:r>
            <a:r>
              <a:rPr lang="en-AU" b="1" dirty="0" smtClean="0"/>
              <a:t>/TCA</a:t>
            </a:r>
            <a:r>
              <a:rPr lang="en-AU" b="1" baseline="0" dirty="0" smtClean="0"/>
              <a:t> </a:t>
            </a:r>
            <a:r>
              <a:rPr lang="en-AU" b="1" baseline="0" dirty="0" err="1" smtClean="0"/>
              <a:t>etc</a:t>
            </a:r>
            <a:r>
              <a:rPr lang="en-AU" b="1" dirty="0" smtClean="0"/>
              <a:t>)</a:t>
            </a:r>
            <a:endParaRPr lang="en-AU" b="1" dirty="0" smtClean="0"/>
          </a:p>
          <a:p>
            <a:endParaRPr lang="en-AU" dirty="0" smtClean="0"/>
          </a:p>
          <a:p>
            <a:endParaRPr lang="en-AU" dirty="0" smtClean="0"/>
          </a:p>
          <a:p>
            <a:r>
              <a:rPr lang="en-US" sz="1200" b="0" i="0" u="none" strike="noStrike" kern="1200" dirty="0" smtClean="0">
                <a:solidFill>
                  <a:schemeClr val="tx1"/>
                </a:solidFill>
                <a:effectLst/>
                <a:latin typeface="+mn-lt"/>
                <a:ea typeface="+mn-ea"/>
                <a:cs typeface="+mn-cs"/>
                <a:hlinkClick r:id="rId3"/>
              </a:rPr>
              <a:t>1st degree AV block</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Signs of </a:t>
            </a:r>
            <a:r>
              <a:rPr lang="en-US" sz="1200" b="0" i="0" u="none" strike="noStrike" kern="1200" dirty="0" smtClean="0">
                <a:solidFill>
                  <a:schemeClr val="tx1"/>
                </a:solidFill>
                <a:effectLst/>
                <a:latin typeface="+mn-lt"/>
                <a:ea typeface="+mn-ea"/>
                <a:cs typeface="+mn-cs"/>
                <a:hlinkClick r:id="rId4"/>
              </a:rPr>
              <a:t>sodium-channel blockade</a:t>
            </a:r>
            <a:r>
              <a:rPr lang="en-US" sz="1200" b="0" i="0" kern="1200" dirty="0" smtClean="0">
                <a:solidFill>
                  <a:schemeClr val="tx1"/>
                </a:solidFill>
                <a:effectLst/>
                <a:latin typeface="+mn-lt"/>
                <a:ea typeface="+mn-ea"/>
                <a:cs typeface="+mn-cs"/>
              </a:rPr>
              <a:t>: QRS broadening (&gt; 100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 and positive R’ wave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(&gt; 3mm).</a:t>
            </a:r>
          </a:p>
          <a:p>
            <a:endParaRPr lang="en-AU" dirty="0" smtClean="0"/>
          </a:p>
          <a:p>
            <a:r>
              <a:rPr lang="en-AU" dirty="0" smtClean="0"/>
              <a:t>QRS 120ms</a:t>
            </a:r>
            <a:r>
              <a:rPr lang="en-AU" baseline="0" dirty="0" smtClean="0"/>
              <a:t> = risk seizures</a:t>
            </a:r>
            <a:endParaRPr lang="en-AU" baseline="0" dirty="0" smtClean="0"/>
          </a:p>
          <a:p>
            <a:r>
              <a:rPr lang="en-AU" baseline="0" dirty="0" smtClean="0"/>
              <a:t>QRS 160ms </a:t>
            </a:r>
            <a:r>
              <a:rPr lang="mr-IN" baseline="0" dirty="0" smtClean="0"/>
              <a:t>–</a:t>
            </a:r>
            <a:r>
              <a:rPr lang="en-AU" baseline="0" dirty="0" smtClean="0"/>
              <a:t> risk vent arrhythmias</a:t>
            </a:r>
          </a:p>
          <a:p>
            <a:endParaRPr lang="en-AU" baseline="0" dirty="0" smtClean="0"/>
          </a:p>
          <a:p>
            <a:r>
              <a:rPr lang="en-AU" b="1" baseline="0" dirty="0" smtClean="0"/>
              <a:t>DO</a:t>
            </a:r>
          </a:p>
          <a:p>
            <a:r>
              <a:rPr lang="en-AU" baseline="0" dirty="0" err="1" smtClean="0"/>
              <a:t>Bicarb</a:t>
            </a:r>
            <a:r>
              <a:rPr lang="en-AU" baseline="0" dirty="0" smtClean="0"/>
              <a:t> +++</a:t>
            </a:r>
          </a:p>
          <a:p>
            <a:r>
              <a:rPr lang="en-AU" baseline="0" dirty="0" smtClean="0"/>
              <a:t>Fluids</a:t>
            </a:r>
          </a:p>
          <a:p>
            <a:r>
              <a:rPr lang="en-AU" baseline="0" dirty="0" smtClean="0"/>
              <a:t>Intubate and hyperventilate</a:t>
            </a:r>
          </a:p>
          <a:p>
            <a:r>
              <a:rPr lang="en-AU" baseline="0" dirty="0" smtClean="0"/>
              <a:t>Consider HIET 1 unit/kg </a:t>
            </a:r>
            <a:r>
              <a:rPr lang="en-AU" baseline="0" dirty="0" err="1" smtClean="0"/>
              <a:t>actrpid</a:t>
            </a:r>
            <a:r>
              <a:rPr lang="en-AU" baseline="0" dirty="0" smtClean="0"/>
              <a:t> and 50mls 50% dextrose then 0.5-1units/kg/</a:t>
            </a:r>
            <a:r>
              <a:rPr lang="en-AU" baseline="0" dirty="0" err="1" smtClean="0"/>
              <a:t>hr</a:t>
            </a:r>
            <a:r>
              <a:rPr lang="en-AU" baseline="0" dirty="0" smtClean="0"/>
              <a:t> of </a:t>
            </a:r>
            <a:r>
              <a:rPr lang="en-AU" baseline="0" dirty="0" err="1" smtClean="0"/>
              <a:t>actrapud</a:t>
            </a:r>
            <a:r>
              <a:rPr lang="en-AU" baseline="0" dirty="0" smtClean="0"/>
              <a:t> and 50mls 50% dextrose/</a:t>
            </a:r>
            <a:r>
              <a:rPr lang="en-AU" baseline="0" dirty="0" err="1" smtClean="0"/>
              <a:t>hr</a:t>
            </a:r>
            <a:r>
              <a:rPr lang="en-AU" baseline="0" dirty="0" smtClean="0"/>
              <a:t> (titrated to BSL)</a:t>
            </a:r>
          </a:p>
          <a:p>
            <a:r>
              <a:rPr lang="en-AU" baseline="0" dirty="0" err="1" smtClean="0"/>
              <a:t>Inoropes</a:t>
            </a:r>
            <a:r>
              <a:rPr lang="en-AU" baseline="0" dirty="0" smtClean="0"/>
              <a:t> </a:t>
            </a:r>
            <a:r>
              <a:rPr lang="en-AU" baseline="0" dirty="0" err="1" smtClean="0"/>
              <a:t>e.g</a:t>
            </a:r>
            <a:r>
              <a:rPr lang="en-AU" baseline="0" dirty="0" smtClean="0"/>
              <a:t> N</a:t>
            </a:r>
            <a:r>
              <a:rPr lang="en-US" baseline="0" dirty="0" smtClean="0"/>
              <a:t>a</a:t>
            </a:r>
            <a:r>
              <a:rPr lang="en-AU" baseline="0" dirty="0" smtClean="0"/>
              <a:t>d</a:t>
            </a:r>
          </a:p>
          <a:p>
            <a:endParaRPr lang="en-AU" baseline="0" dirty="0" smtClean="0"/>
          </a:p>
          <a:p>
            <a:r>
              <a:rPr lang="en-AU" baseline="0" dirty="0" smtClean="0"/>
              <a:t>ACT EARLY</a:t>
            </a:r>
          </a:p>
          <a:p>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13</a:t>
            </a:fld>
            <a:endParaRPr lang="en-AU"/>
          </a:p>
        </p:txBody>
      </p:sp>
    </p:spTree>
    <p:extLst>
      <p:ext uri="{BB962C8B-B14F-4D97-AF65-F5344CB8AC3E}">
        <p14:creationId xmlns:p14="http://schemas.microsoft.com/office/powerpoint/2010/main" val="75157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BRUGADA (Type 1 pattern)</a:t>
            </a:r>
            <a:endParaRPr lang="en-AU" b="1" dirty="0" smtClean="0"/>
          </a:p>
          <a:p>
            <a:endParaRPr lang="en-AU" dirty="0" smtClean="0"/>
          </a:p>
          <a:p>
            <a:r>
              <a:rPr lang="en-AU" sz="1200" b="0" i="0" kern="1200" dirty="0" smtClean="0">
                <a:solidFill>
                  <a:schemeClr val="tx1"/>
                </a:solidFill>
                <a:effectLst/>
                <a:latin typeface="+mn-lt"/>
                <a:ea typeface="+mn-ea"/>
                <a:cs typeface="+mn-cs"/>
              </a:rPr>
              <a:t>There’s really only one type of </a:t>
            </a:r>
            <a:r>
              <a:rPr lang="en-AU" sz="1200" b="0" i="0" kern="1200" dirty="0" err="1" smtClean="0">
                <a:solidFill>
                  <a:schemeClr val="tx1"/>
                </a:solidFill>
                <a:effectLst/>
                <a:latin typeface="+mn-lt"/>
                <a:ea typeface="+mn-ea"/>
                <a:cs typeface="+mn-cs"/>
              </a:rPr>
              <a:t>Brugada</a:t>
            </a:r>
            <a:r>
              <a:rPr lang="en-AU" sz="1200" b="0" i="0" kern="1200" dirty="0" smtClean="0">
                <a:solidFill>
                  <a:schemeClr val="tx1"/>
                </a:solidFill>
                <a:effectLst/>
                <a:latin typeface="+mn-lt"/>
                <a:ea typeface="+mn-ea"/>
                <a:cs typeface="+mn-cs"/>
              </a:rPr>
              <a:t> syndrome.</a:t>
            </a:r>
          </a:p>
          <a:p>
            <a:r>
              <a:rPr lang="en-AU" sz="1200" b="0" i="0" kern="1200" dirty="0" smtClean="0">
                <a:solidFill>
                  <a:schemeClr val="tx1"/>
                </a:solidFill>
                <a:effectLst/>
                <a:latin typeface="+mn-lt"/>
                <a:ea typeface="+mn-ea"/>
                <a:cs typeface="+mn-cs"/>
              </a:rPr>
              <a:t>Diagnosis depends on a characteristic ECG finding </a:t>
            </a:r>
            <a:r>
              <a:rPr lang="en-AU" sz="1200" b="1" i="1" kern="1200" dirty="0" smtClean="0">
                <a:solidFill>
                  <a:schemeClr val="tx1"/>
                </a:solidFill>
                <a:effectLst/>
                <a:latin typeface="+mn-lt"/>
                <a:ea typeface="+mn-ea"/>
                <a:cs typeface="+mn-cs"/>
              </a:rPr>
              <a:t>AND</a:t>
            </a:r>
            <a:r>
              <a:rPr lang="en-AU" sz="1200" b="0" i="0" kern="1200" dirty="0" smtClean="0">
                <a:solidFill>
                  <a:schemeClr val="tx1"/>
                </a:solidFill>
                <a:effectLst/>
                <a:latin typeface="+mn-lt"/>
                <a:ea typeface="+mn-ea"/>
                <a:cs typeface="+mn-cs"/>
              </a:rPr>
              <a:t> clinical criteria.</a:t>
            </a:r>
          </a:p>
          <a:p>
            <a:r>
              <a:rPr lang="en-AU" sz="1200" b="0" i="0" kern="1200" dirty="0" smtClean="0">
                <a:solidFill>
                  <a:schemeClr val="tx1"/>
                </a:solidFill>
                <a:effectLst/>
                <a:latin typeface="+mn-lt"/>
                <a:ea typeface="+mn-ea"/>
                <a:cs typeface="+mn-cs"/>
              </a:rPr>
              <a:t>Further risk stratification is controversial.</a:t>
            </a:r>
          </a:p>
          <a:p>
            <a:r>
              <a:rPr lang="en-AU" sz="1200" b="0" i="0" kern="1200" dirty="0" smtClean="0">
                <a:solidFill>
                  <a:schemeClr val="tx1"/>
                </a:solidFill>
                <a:effectLst/>
                <a:latin typeface="+mn-lt"/>
                <a:ea typeface="+mn-ea"/>
                <a:cs typeface="+mn-cs"/>
              </a:rPr>
              <a:t>Definitive treatment = ICD.</a:t>
            </a:r>
          </a:p>
          <a:p>
            <a:r>
              <a:rPr lang="en-AU" sz="1200" b="0" i="0" kern="1200" dirty="0" err="1" smtClean="0">
                <a:solidFill>
                  <a:schemeClr val="tx1"/>
                </a:solidFill>
                <a:effectLst/>
                <a:latin typeface="+mn-lt"/>
                <a:ea typeface="+mn-ea"/>
                <a:cs typeface="+mn-cs"/>
              </a:rPr>
              <a:t>Brugada</a:t>
            </a:r>
            <a:r>
              <a:rPr lang="en-AU" sz="1200" b="0" i="0" kern="1200" dirty="0" smtClean="0">
                <a:solidFill>
                  <a:schemeClr val="tx1"/>
                </a:solidFill>
                <a:effectLst/>
                <a:latin typeface="+mn-lt"/>
                <a:ea typeface="+mn-ea"/>
                <a:cs typeface="+mn-cs"/>
              </a:rPr>
              <a:t> sign in isolation is of questionable significance.</a:t>
            </a:r>
          </a:p>
          <a:p>
            <a:endParaRPr lang="en-AU" dirty="0" smtClean="0"/>
          </a:p>
          <a:p>
            <a:endParaRPr lang="en-AU" dirty="0" smtClean="0"/>
          </a:p>
          <a:p>
            <a:r>
              <a:rPr lang="en-AU" sz="1200" b="0" i="0" kern="1200" dirty="0" smtClean="0">
                <a:solidFill>
                  <a:schemeClr val="tx1"/>
                </a:solidFill>
                <a:effectLst/>
                <a:latin typeface="+mn-lt"/>
                <a:ea typeface="+mn-ea"/>
                <a:cs typeface="+mn-cs"/>
              </a:rPr>
              <a:t>UNMASKED</a:t>
            </a:r>
            <a:r>
              <a:rPr lang="en-AU" sz="1200" b="0" i="0" kern="1200" baseline="0" dirty="0" smtClean="0">
                <a:solidFill>
                  <a:schemeClr val="tx1"/>
                </a:solidFill>
                <a:effectLst/>
                <a:latin typeface="+mn-lt"/>
                <a:ea typeface="+mn-ea"/>
                <a:cs typeface="+mn-cs"/>
              </a:rPr>
              <a:t> BY</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Fever</a:t>
            </a:r>
          </a:p>
          <a:p>
            <a:r>
              <a:rPr lang="en-AU" sz="1200" b="0" i="0" kern="1200" dirty="0" err="1" smtClean="0">
                <a:solidFill>
                  <a:schemeClr val="tx1"/>
                </a:solidFill>
                <a:effectLst/>
                <a:latin typeface="+mn-lt"/>
                <a:ea typeface="+mn-ea"/>
                <a:cs typeface="+mn-cs"/>
              </a:rPr>
              <a:t>Ischaemia</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Multiple Drugs</a:t>
            </a:r>
          </a:p>
          <a:p>
            <a:pPr lvl="1"/>
            <a:r>
              <a:rPr lang="en-AU" sz="1200" b="0" i="0" kern="1200" dirty="0" smtClean="0">
                <a:solidFill>
                  <a:schemeClr val="tx1"/>
                </a:solidFill>
                <a:effectLst/>
                <a:latin typeface="+mn-lt"/>
                <a:ea typeface="+mn-ea"/>
                <a:cs typeface="+mn-cs"/>
              </a:rPr>
              <a:t>Sodium channel blockers </a:t>
            </a:r>
            <a:r>
              <a:rPr lang="en-AU" sz="1200" b="0" i="0" kern="1200" dirty="0" err="1" smtClean="0">
                <a:solidFill>
                  <a:schemeClr val="tx1"/>
                </a:solidFill>
                <a:effectLst/>
                <a:latin typeface="+mn-lt"/>
                <a:ea typeface="+mn-ea"/>
                <a:cs typeface="+mn-cs"/>
              </a:rPr>
              <a:t>eg</a:t>
            </a:r>
            <a:r>
              <a:rPr lang="en-AU" sz="1200" b="0" i="0" kern="1200" dirty="0" smtClean="0">
                <a:solidFill>
                  <a:schemeClr val="tx1"/>
                </a:solidFill>
                <a:effectLst/>
                <a:latin typeface="+mn-lt"/>
                <a:ea typeface="+mn-ea"/>
                <a:cs typeface="+mn-cs"/>
              </a:rPr>
              <a:t>: </a:t>
            </a:r>
            <a:r>
              <a:rPr lang="en-AU" sz="1200" b="0" i="0" kern="1200" dirty="0" err="1" smtClean="0">
                <a:solidFill>
                  <a:schemeClr val="tx1"/>
                </a:solidFill>
                <a:effectLst/>
                <a:latin typeface="+mn-lt"/>
                <a:ea typeface="+mn-ea"/>
                <a:cs typeface="+mn-cs"/>
              </a:rPr>
              <a:t>Flecainide</a:t>
            </a:r>
            <a:r>
              <a:rPr lang="en-AU" sz="1200" b="0" i="0" kern="1200" dirty="0" smtClean="0">
                <a:solidFill>
                  <a:schemeClr val="tx1"/>
                </a:solidFill>
                <a:effectLst/>
                <a:latin typeface="+mn-lt"/>
                <a:ea typeface="+mn-ea"/>
                <a:cs typeface="+mn-cs"/>
              </a:rPr>
              <a:t>, </a:t>
            </a:r>
            <a:r>
              <a:rPr lang="en-AU" sz="1200" b="0" i="0" kern="1200" dirty="0" err="1" smtClean="0">
                <a:solidFill>
                  <a:schemeClr val="tx1"/>
                </a:solidFill>
                <a:effectLst/>
                <a:latin typeface="+mn-lt"/>
                <a:ea typeface="+mn-ea"/>
                <a:cs typeface="+mn-cs"/>
              </a:rPr>
              <a:t>Propafenone</a:t>
            </a:r>
            <a:endParaRPr lang="en-AU" sz="1200" b="0" i="0" kern="1200" dirty="0" smtClean="0">
              <a:solidFill>
                <a:schemeClr val="tx1"/>
              </a:solidFill>
              <a:effectLst/>
              <a:latin typeface="+mn-lt"/>
              <a:ea typeface="+mn-ea"/>
              <a:cs typeface="+mn-cs"/>
            </a:endParaRPr>
          </a:p>
          <a:p>
            <a:pPr lvl="1"/>
            <a:r>
              <a:rPr lang="en-AU" sz="1200" b="0" i="0" kern="1200" dirty="0" smtClean="0">
                <a:solidFill>
                  <a:schemeClr val="tx1"/>
                </a:solidFill>
                <a:effectLst/>
                <a:latin typeface="+mn-lt"/>
                <a:ea typeface="+mn-ea"/>
                <a:cs typeface="+mn-cs"/>
              </a:rPr>
              <a:t>Calcium channel blockers</a:t>
            </a:r>
          </a:p>
          <a:p>
            <a:pPr lvl="1"/>
            <a:r>
              <a:rPr lang="en-AU" sz="1200" b="0" i="0" kern="1200" dirty="0" smtClean="0">
                <a:solidFill>
                  <a:schemeClr val="tx1"/>
                </a:solidFill>
                <a:effectLst/>
                <a:latin typeface="+mn-lt"/>
                <a:ea typeface="+mn-ea"/>
                <a:cs typeface="+mn-cs"/>
              </a:rPr>
              <a:t>Alpha agonists</a:t>
            </a:r>
          </a:p>
          <a:p>
            <a:pPr lvl="1"/>
            <a:r>
              <a:rPr lang="en-AU" sz="1200" b="0" i="0" kern="1200" dirty="0" smtClean="0">
                <a:solidFill>
                  <a:schemeClr val="tx1"/>
                </a:solidFill>
                <a:effectLst/>
                <a:latin typeface="+mn-lt"/>
                <a:ea typeface="+mn-ea"/>
                <a:cs typeface="+mn-cs"/>
              </a:rPr>
              <a:t>Beta Blockers</a:t>
            </a:r>
          </a:p>
          <a:p>
            <a:pPr lvl="1"/>
            <a:r>
              <a:rPr lang="en-AU" sz="1200" b="0" i="0" kern="1200" dirty="0" smtClean="0">
                <a:solidFill>
                  <a:schemeClr val="tx1"/>
                </a:solidFill>
                <a:effectLst/>
                <a:latin typeface="+mn-lt"/>
                <a:ea typeface="+mn-ea"/>
                <a:cs typeface="+mn-cs"/>
              </a:rPr>
              <a:t>Nitrates</a:t>
            </a:r>
          </a:p>
          <a:p>
            <a:pPr lvl="1"/>
            <a:r>
              <a:rPr lang="en-AU" sz="1200" b="0" i="0" kern="1200" dirty="0" smtClean="0">
                <a:solidFill>
                  <a:schemeClr val="tx1"/>
                </a:solidFill>
                <a:effectLst/>
                <a:latin typeface="+mn-lt"/>
                <a:ea typeface="+mn-ea"/>
                <a:cs typeface="+mn-cs"/>
              </a:rPr>
              <a:t>Cholinergic stimulation</a:t>
            </a:r>
          </a:p>
          <a:p>
            <a:pPr lvl="1"/>
            <a:r>
              <a:rPr lang="en-AU" sz="1200" b="0" i="0" kern="1200" dirty="0" smtClean="0">
                <a:solidFill>
                  <a:schemeClr val="tx1"/>
                </a:solidFill>
                <a:effectLst/>
                <a:latin typeface="+mn-lt"/>
                <a:ea typeface="+mn-ea"/>
                <a:cs typeface="+mn-cs"/>
              </a:rPr>
              <a:t>Cocaine</a:t>
            </a:r>
          </a:p>
          <a:p>
            <a:pPr lvl="1"/>
            <a:r>
              <a:rPr lang="en-AU" sz="1200" b="0" i="0" kern="1200" dirty="0" smtClean="0">
                <a:solidFill>
                  <a:schemeClr val="tx1"/>
                </a:solidFill>
                <a:effectLst/>
                <a:latin typeface="+mn-lt"/>
                <a:ea typeface="+mn-ea"/>
                <a:cs typeface="+mn-cs"/>
              </a:rPr>
              <a:t>Alcohol</a:t>
            </a:r>
          </a:p>
          <a:p>
            <a:r>
              <a:rPr lang="en-AU" sz="1200" b="0" i="0" kern="1200" dirty="0" smtClean="0">
                <a:solidFill>
                  <a:schemeClr val="tx1"/>
                </a:solidFill>
                <a:effectLst/>
                <a:latin typeface="+mn-lt"/>
                <a:ea typeface="+mn-ea"/>
                <a:cs typeface="+mn-cs"/>
              </a:rPr>
              <a:t>Hypokalaemia</a:t>
            </a:r>
          </a:p>
          <a:p>
            <a:r>
              <a:rPr lang="en-AU" sz="1200" b="0" i="0" kern="1200" dirty="0" smtClean="0">
                <a:solidFill>
                  <a:schemeClr val="tx1"/>
                </a:solidFill>
                <a:effectLst/>
                <a:latin typeface="+mn-lt"/>
                <a:ea typeface="+mn-ea"/>
                <a:cs typeface="+mn-cs"/>
              </a:rPr>
              <a:t>Hypothermia</a:t>
            </a:r>
          </a:p>
          <a:p>
            <a:r>
              <a:rPr lang="en-AU" sz="1200" b="0" i="0" kern="1200" dirty="0" smtClean="0">
                <a:solidFill>
                  <a:schemeClr val="tx1"/>
                </a:solidFill>
                <a:effectLst/>
                <a:latin typeface="+mn-lt"/>
                <a:ea typeface="+mn-ea"/>
                <a:cs typeface="+mn-cs"/>
              </a:rPr>
              <a:t>Post DC cardioversion</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14</a:t>
            </a:fld>
            <a:endParaRPr lang="en-AU"/>
          </a:p>
        </p:txBody>
      </p:sp>
    </p:spTree>
    <p:extLst>
      <p:ext uri="{BB962C8B-B14F-4D97-AF65-F5344CB8AC3E}">
        <p14:creationId xmlns:p14="http://schemas.microsoft.com/office/powerpoint/2010/main" val="385372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BRUGADA</a:t>
            </a:r>
          </a:p>
          <a:p>
            <a:endParaRPr lang="en-AU"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Type 1</a:t>
            </a:r>
            <a:r>
              <a:rPr lang="en-US" sz="1200" b="0" i="0" kern="1200" dirty="0" smtClean="0">
                <a:solidFill>
                  <a:schemeClr val="tx1"/>
                </a:solidFill>
                <a:effectLst/>
                <a:latin typeface="+mn-lt"/>
                <a:ea typeface="+mn-ea"/>
                <a:cs typeface="+mn-cs"/>
              </a:rPr>
              <a:t> (Coved ST segment elevation &gt;2mm in &gt;1 of V1-V3 followed by a negative T wave) is the only ECG abnormality that is </a:t>
            </a:r>
            <a:r>
              <a:rPr lang="en-US" sz="1200" b="1" i="1" kern="1200" dirty="0" smtClean="0">
                <a:solidFill>
                  <a:schemeClr val="tx1"/>
                </a:solidFill>
                <a:effectLst/>
                <a:latin typeface="+mn-lt"/>
                <a:ea typeface="+mn-ea"/>
                <a:cs typeface="+mn-cs"/>
              </a:rPr>
              <a:t>potentially</a:t>
            </a:r>
            <a:r>
              <a:rPr lang="en-US" sz="1200" b="0" i="0" kern="1200" dirty="0" smtClean="0">
                <a:solidFill>
                  <a:schemeClr val="tx1"/>
                </a:solidFill>
                <a:effectLst/>
                <a:latin typeface="+mn-lt"/>
                <a:ea typeface="+mn-ea"/>
                <a:cs typeface="+mn-cs"/>
              </a:rPr>
              <a:t> diagnostic. This has been referred to as </a:t>
            </a:r>
            <a:r>
              <a:rPr lang="en-US" sz="1200" b="1" i="0" kern="1200" dirty="0" err="1" smtClean="0">
                <a:solidFill>
                  <a:schemeClr val="tx1"/>
                </a:solidFill>
                <a:effectLst/>
                <a:latin typeface="+mn-lt"/>
                <a:ea typeface="+mn-ea"/>
                <a:cs typeface="+mn-cs"/>
              </a:rPr>
              <a:t>Brugada</a:t>
            </a:r>
            <a:r>
              <a:rPr lang="en-US" sz="1200" b="1" i="0" kern="1200" dirty="0" smtClean="0">
                <a:solidFill>
                  <a:schemeClr val="tx1"/>
                </a:solidFill>
                <a:effectLst/>
                <a:latin typeface="+mn-lt"/>
                <a:ea typeface="+mn-ea"/>
                <a:cs typeface="+mn-cs"/>
              </a:rPr>
              <a:t> sign</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Brugada</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Type 2:</a:t>
            </a:r>
            <a:r>
              <a:rPr lang="en-US" sz="1200" b="0" i="0" kern="1200" dirty="0" smtClean="0">
                <a:solidFill>
                  <a:schemeClr val="tx1"/>
                </a:solidFill>
                <a:effectLst/>
                <a:latin typeface="+mn-lt"/>
                <a:ea typeface="+mn-ea"/>
                <a:cs typeface="+mn-cs"/>
              </a:rPr>
              <a:t> has &gt;2mm of saddleback shaped ST elevation.</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Brugada</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type 3:</a:t>
            </a:r>
            <a:r>
              <a:rPr lang="en-US" sz="1200" b="0" i="0" kern="1200" dirty="0" smtClean="0">
                <a:solidFill>
                  <a:schemeClr val="tx1"/>
                </a:solidFill>
                <a:effectLst/>
                <a:latin typeface="+mn-lt"/>
                <a:ea typeface="+mn-ea"/>
                <a:cs typeface="+mn-cs"/>
              </a:rPr>
              <a:t> can be the morphology of either type 1 or type 2, but with &lt;2mm of ST segment elevation.</a:t>
            </a:r>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15</a:t>
            </a:fld>
            <a:endParaRPr lang="en-AU"/>
          </a:p>
        </p:txBody>
      </p:sp>
    </p:spTree>
    <p:extLst>
      <p:ext uri="{BB962C8B-B14F-4D97-AF65-F5344CB8AC3E}">
        <p14:creationId xmlns:p14="http://schemas.microsoft.com/office/powerpoint/2010/main" val="311004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De Winters T’s</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Upsloping</a:t>
            </a:r>
            <a:r>
              <a:rPr lang="en-US" sz="1200" b="0" i="0" kern="1200" dirty="0" smtClean="0">
                <a:solidFill>
                  <a:schemeClr val="tx1"/>
                </a:solidFill>
                <a:effectLst/>
                <a:latin typeface="+mn-lt"/>
                <a:ea typeface="+mn-ea"/>
                <a:cs typeface="+mn-cs"/>
              </a:rPr>
              <a:t> ST depression in the precordial leads (&gt; 1mm at J-point).</a:t>
            </a:r>
          </a:p>
          <a:p>
            <a:r>
              <a:rPr lang="en-US" sz="1200" b="0" i="0" kern="1200" dirty="0" smtClean="0">
                <a:solidFill>
                  <a:schemeClr val="tx1"/>
                </a:solidFill>
                <a:effectLst/>
                <a:latin typeface="+mn-lt"/>
                <a:ea typeface="+mn-ea"/>
                <a:cs typeface="+mn-cs"/>
              </a:rPr>
              <a:t>Peaked anterior T waves (V2-6), with the ascending limb of the T wave commencing below the isoelectric baseline.</a:t>
            </a:r>
          </a:p>
          <a:p>
            <a:r>
              <a:rPr lang="en-US" sz="1200" b="0" i="0" kern="1200" dirty="0" smtClean="0">
                <a:solidFill>
                  <a:schemeClr val="tx1"/>
                </a:solidFill>
                <a:effectLst/>
                <a:latin typeface="+mn-lt"/>
                <a:ea typeface="+mn-ea"/>
                <a:cs typeface="+mn-cs"/>
              </a:rPr>
              <a:t>Subtle ST elevation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&gt; 0.5mm.</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de Winter ECG pattern is an </a:t>
            </a:r>
            <a:r>
              <a:rPr lang="en-US" sz="1200" b="1" i="0" kern="1200" dirty="0" smtClean="0">
                <a:solidFill>
                  <a:schemeClr val="tx1"/>
                </a:solidFill>
                <a:effectLst/>
                <a:latin typeface="+mn-lt"/>
                <a:ea typeface="+mn-ea"/>
                <a:cs typeface="+mn-cs"/>
              </a:rPr>
              <a:t>anterior STEMI equivalent</a:t>
            </a:r>
            <a:r>
              <a:rPr lang="en-US" sz="1200" b="0" i="0" kern="1200" dirty="0" smtClean="0">
                <a:solidFill>
                  <a:schemeClr val="tx1"/>
                </a:solidFill>
                <a:effectLst/>
                <a:latin typeface="+mn-lt"/>
                <a:ea typeface="+mn-ea"/>
                <a:cs typeface="+mn-cs"/>
              </a:rPr>
              <a:t> that presents </a:t>
            </a:r>
            <a:r>
              <a:rPr lang="en-US" sz="1200" b="0" i="1" kern="1200" dirty="0" smtClean="0">
                <a:solidFill>
                  <a:schemeClr val="tx1"/>
                </a:solidFill>
                <a:effectLst/>
                <a:latin typeface="+mn-lt"/>
                <a:ea typeface="+mn-ea"/>
                <a:cs typeface="+mn-cs"/>
              </a:rPr>
              <a:t>without</a:t>
            </a:r>
            <a:r>
              <a:rPr lang="en-US" sz="1200" b="0" i="0" kern="1200" dirty="0" smtClean="0">
                <a:solidFill>
                  <a:schemeClr val="tx1"/>
                </a:solidFill>
                <a:effectLst/>
                <a:latin typeface="+mn-lt"/>
                <a:ea typeface="+mn-ea"/>
                <a:cs typeface="+mn-cs"/>
              </a:rPr>
              <a:t> obvious ST segment elevation.</a:t>
            </a:r>
          </a:p>
          <a:p>
            <a:r>
              <a:rPr lang="en-US" sz="1200" b="0" i="0" kern="1200" dirty="0" smtClean="0">
                <a:solidFill>
                  <a:schemeClr val="tx1"/>
                </a:solidFill>
                <a:effectLst/>
                <a:latin typeface="+mn-lt"/>
                <a:ea typeface="+mn-ea"/>
                <a:cs typeface="+mn-cs"/>
              </a:rPr>
              <a:t>Key diagnostic features include</a:t>
            </a:r>
            <a:r>
              <a:rPr lang="en-US" sz="1200" b="1" i="0" kern="1200" dirty="0" smtClean="0">
                <a:solidFill>
                  <a:schemeClr val="tx1"/>
                </a:solidFill>
                <a:effectLst/>
                <a:latin typeface="+mn-lt"/>
                <a:ea typeface="+mn-ea"/>
                <a:cs typeface="+mn-cs"/>
              </a:rPr>
              <a:t> ST depression</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peaked T waves</a:t>
            </a:r>
            <a:r>
              <a:rPr lang="en-US" sz="1200" b="0" i="0" kern="1200" dirty="0" smtClean="0">
                <a:solidFill>
                  <a:schemeClr val="tx1"/>
                </a:solidFill>
                <a:effectLst/>
                <a:latin typeface="+mn-lt"/>
                <a:ea typeface="+mn-ea"/>
                <a:cs typeface="+mn-cs"/>
              </a:rPr>
              <a:t> in the </a:t>
            </a:r>
            <a:r>
              <a:rPr lang="en-US" sz="1200" b="1" i="0" kern="1200" dirty="0" smtClean="0">
                <a:solidFill>
                  <a:schemeClr val="tx1"/>
                </a:solidFill>
                <a:effectLst/>
                <a:latin typeface="+mn-lt"/>
                <a:ea typeface="+mn-ea"/>
                <a:cs typeface="+mn-cs"/>
              </a:rPr>
              <a:t>precordial leads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de Winter pattern is seen in </a:t>
            </a:r>
            <a:r>
              <a:rPr lang="en-US" sz="1200" b="1" i="0" kern="1200" dirty="0" smtClean="0">
                <a:solidFill>
                  <a:schemeClr val="tx1"/>
                </a:solidFill>
                <a:effectLst/>
                <a:latin typeface="+mn-lt"/>
                <a:ea typeface="+mn-ea"/>
                <a:cs typeface="+mn-cs"/>
              </a:rPr>
              <a:t>~2% of acute LAD occlusions </a:t>
            </a:r>
            <a:r>
              <a:rPr lang="en-US" sz="1200" b="0" i="0" kern="1200" dirty="0" smtClean="0">
                <a:solidFill>
                  <a:schemeClr val="tx1"/>
                </a:solidFill>
                <a:effectLst/>
                <a:latin typeface="+mn-lt"/>
                <a:ea typeface="+mn-ea"/>
                <a:cs typeface="+mn-cs"/>
              </a:rPr>
              <a:t>and</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under-</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by clinicians.</a:t>
            </a:r>
          </a:p>
          <a:p>
            <a:r>
              <a:rPr lang="en-US" sz="1200" b="0" i="0" kern="1200" dirty="0" smtClean="0">
                <a:solidFill>
                  <a:schemeClr val="tx1"/>
                </a:solidFill>
                <a:effectLst/>
                <a:latin typeface="+mn-lt"/>
                <a:ea typeface="+mn-ea"/>
                <a:cs typeface="+mn-cs"/>
              </a:rPr>
              <a:t>Unfamiliarity with this high-risk ECG pattern may lead to under-treatment (e.g. failure of </a:t>
            </a:r>
            <a:r>
              <a:rPr lang="en-US" sz="1200" b="0" i="0" kern="1200" dirty="0" err="1" smtClean="0">
                <a:solidFill>
                  <a:schemeClr val="tx1"/>
                </a:solidFill>
                <a:effectLst/>
                <a:latin typeface="+mn-lt"/>
                <a:ea typeface="+mn-ea"/>
                <a:cs typeface="+mn-cs"/>
              </a:rPr>
              <a:t>cath</a:t>
            </a:r>
            <a:r>
              <a:rPr lang="en-US" sz="1200" b="0" i="0" kern="1200" dirty="0" smtClean="0">
                <a:solidFill>
                  <a:schemeClr val="tx1"/>
                </a:solidFill>
                <a:effectLst/>
                <a:latin typeface="+mn-lt"/>
                <a:ea typeface="+mn-ea"/>
                <a:cs typeface="+mn-cs"/>
              </a:rPr>
              <a:t> lab activation), with attendant negative effects on morbidity and mortality.</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16</a:t>
            </a:fld>
            <a:endParaRPr lang="en-AU"/>
          </a:p>
        </p:txBody>
      </p:sp>
    </p:spTree>
    <p:extLst>
      <p:ext uri="{BB962C8B-B14F-4D97-AF65-F5344CB8AC3E}">
        <p14:creationId xmlns:p14="http://schemas.microsoft.com/office/powerpoint/2010/main" val="2381868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EBB33C2-EAA4-476E-81ED-002EB7833475}" type="slidenum">
              <a:rPr lang="en-AU" smtClean="0"/>
              <a:t>17</a:t>
            </a:fld>
            <a:endParaRPr lang="en-AU"/>
          </a:p>
        </p:txBody>
      </p:sp>
    </p:spTree>
    <p:extLst>
      <p:ext uri="{BB962C8B-B14F-4D97-AF65-F5344CB8AC3E}">
        <p14:creationId xmlns:p14="http://schemas.microsoft.com/office/powerpoint/2010/main" val="89576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dirty="0" smtClean="0"/>
              <a:t>ELECTRICAL</a:t>
            </a:r>
            <a:r>
              <a:rPr lang="en-AU" b="1" u="none" baseline="0" dirty="0" smtClean="0"/>
              <a:t> ALTERNANS</a:t>
            </a:r>
          </a:p>
          <a:p>
            <a:endParaRPr lang="en-AU" baseline="0" dirty="0" smtClean="0"/>
          </a:p>
          <a:p>
            <a:r>
              <a:rPr lang="en-AU" baseline="0" dirty="0" smtClean="0"/>
              <a:t>Large pericardial effusion on echo</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18</a:t>
            </a:fld>
            <a:endParaRPr lang="en-AU"/>
          </a:p>
        </p:txBody>
      </p:sp>
    </p:spTree>
    <p:extLst>
      <p:ext uri="{BB962C8B-B14F-4D97-AF65-F5344CB8AC3E}">
        <p14:creationId xmlns:p14="http://schemas.microsoft.com/office/powerpoint/2010/main" val="1806474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SEVERE</a:t>
            </a:r>
            <a:r>
              <a:rPr lang="en-AU" b="1" baseline="0" dirty="0" smtClean="0"/>
              <a:t> </a:t>
            </a:r>
            <a:r>
              <a:rPr lang="en-AU" b="1" baseline="0" dirty="0" smtClean="0"/>
              <a:t>HYPERKALAEMIA/COULD ALSO BE END STAGE NA CHANNEL BLOCKER POISONING</a:t>
            </a:r>
            <a:endParaRPr lang="en-AU" b="1" dirty="0" smtClean="0"/>
          </a:p>
          <a:p>
            <a:endParaRPr lang="en-AU" dirty="0" smtClean="0"/>
          </a:p>
          <a:p>
            <a:r>
              <a:rPr lang="en-AU" dirty="0" smtClean="0"/>
              <a:t>Work in a remote</a:t>
            </a:r>
            <a:r>
              <a:rPr lang="en-AU" baseline="0" dirty="0" smtClean="0"/>
              <a:t> clinic with no point of care testing or labs</a:t>
            </a:r>
          </a:p>
          <a:p>
            <a:r>
              <a:rPr lang="en-AU" baseline="0" dirty="0" smtClean="0"/>
              <a:t>Patient is </a:t>
            </a:r>
            <a:r>
              <a:rPr lang="en-AU" baseline="0" dirty="0" err="1" smtClean="0"/>
              <a:t>obtunded</a:t>
            </a:r>
            <a:r>
              <a:rPr lang="en-AU" baseline="0" dirty="0" smtClean="0"/>
              <a:t> and cant give any </a:t>
            </a:r>
            <a:r>
              <a:rPr lang="en-AU" baseline="0" dirty="0" err="1" smtClean="0"/>
              <a:t>Hx</a:t>
            </a:r>
            <a:r>
              <a:rPr lang="en-AU" baseline="0" dirty="0" smtClean="0"/>
              <a:t> – what 2 drugs will you administer when you see this ECG?</a:t>
            </a:r>
          </a:p>
          <a:p>
            <a:endParaRPr lang="en-AU" baseline="0" dirty="0" smtClean="0"/>
          </a:p>
          <a:p>
            <a:r>
              <a:rPr lang="en-AU" baseline="0" dirty="0" smtClean="0"/>
              <a:t>Ca and Bicarb</a:t>
            </a:r>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19</a:t>
            </a:fld>
            <a:endParaRPr lang="en-AU"/>
          </a:p>
        </p:txBody>
      </p:sp>
    </p:spTree>
    <p:extLst>
      <p:ext uri="{BB962C8B-B14F-4D97-AF65-F5344CB8AC3E}">
        <p14:creationId xmlns:p14="http://schemas.microsoft.com/office/powerpoint/2010/main" val="1176250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HOCM</a:t>
            </a:r>
          </a:p>
          <a:p>
            <a:endParaRPr lang="en-AU" dirty="0" smtClean="0"/>
          </a:p>
          <a:p>
            <a:r>
              <a:rPr lang="en-AU" dirty="0" smtClean="0"/>
              <a:t>Lightheaded on running</a:t>
            </a:r>
          </a:p>
          <a:p>
            <a:endParaRPr lang="en-AU" dirty="0" smtClean="0"/>
          </a:p>
          <a:p>
            <a:r>
              <a:rPr lang="en-US" sz="1200" b="0" i="0" kern="1200" dirty="0" smtClean="0">
                <a:solidFill>
                  <a:schemeClr val="tx1"/>
                </a:solidFill>
                <a:effectLst/>
                <a:latin typeface="+mn-lt"/>
                <a:ea typeface="+mn-ea"/>
                <a:cs typeface="+mn-cs"/>
              </a:rPr>
              <a:t>Voltage criteria for left ventricular hypertrophy.</a:t>
            </a:r>
          </a:p>
          <a:p>
            <a:r>
              <a:rPr lang="en-US" sz="1200" b="0" i="0" kern="1200" dirty="0" smtClean="0">
                <a:solidFill>
                  <a:schemeClr val="tx1"/>
                </a:solidFill>
                <a:effectLst/>
                <a:latin typeface="+mn-lt"/>
                <a:ea typeface="+mn-ea"/>
                <a:cs typeface="+mn-cs"/>
              </a:rPr>
              <a:t>Deep narrow Q waves &lt; 40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 wide in the lateral leads I, </a:t>
            </a:r>
            <a:r>
              <a:rPr lang="en-US" sz="1200" b="0" i="0" kern="1200" dirty="0" err="1" smtClean="0">
                <a:solidFill>
                  <a:schemeClr val="tx1"/>
                </a:solidFill>
                <a:effectLst/>
                <a:latin typeface="+mn-lt"/>
                <a:ea typeface="+mn-ea"/>
                <a:cs typeface="+mn-cs"/>
              </a:rPr>
              <a:t>aVL</a:t>
            </a:r>
            <a:r>
              <a:rPr lang="en-US" sz="1200" b="0" i="0" kern="1200" dirty="0" smtClean="0">
                <a:solidFill>
                  <a:schemeClr val="tx1"/>
                </a:solidFill>
                <a:effectLst/>
                <a:latin typeface="+mn-lt"/>
                <a:ea typeface="+mn-ea"/>
                <a:cs typeface="+mn-cs"/>
              </a:rPr>
              <a:t> and V5-6.</a:t>
            </a:r>
          </a:p>
          <a:p>
            <a:endParaRPr lang="en-AU" dirty="0" smtClean="0"/>
          </a:p>
          <a:p>
            <a:endParaRPr lang="en-AU" dirty="0" smtClean="0"/>
          </a:p>
          <a:p>
            <a:r>
              <a:rPr lang="en-AU" sz="1200" b="0" i="0" u="none" strike="noStrike" kern="1200" dirty="0" smtClean="0">
                <a:solidFill>
                  <a:schemeClr val="tx1"/>
                </a:solidFill>
                <a:effectLst/>
                <a:latin typeface="+mn-lt"/>
                <a:ea typeface="+mn-ea"/>
                <a:cs typeface="+mn-cs"/>
                <a:hlinkClick r:id="rId3"/>
              </a:rPr>
              <a:t>Left atrial enlargement</a:t>
            </a:r>
            <a:endParaRPr lang="en-AU" sz="1200" b="0" i="0" kern="1200" dirty="0" smtClean="0">
              <a:solidFill>
                <a:schemeClr val="tx1"/>
              </a:solidFill>
              <a:effectLst/>
              <a:latin typeface="+mn-lt"/>
              <a:ea typeface="+mn-ea"/>
              <a:cs typeface="+mn-cs"/>
            </a:endParaRPr>
          </a:p>
          <a:p>
            <a:r>
              <a:rPr lang="en-AU" sz="1200" b="0" i="0" u="none" strike="noStrike" kern="1200" dirty="0" smtClean="0">
                <a:solidFill>
                  <a:schemeClr val="tx1"/>
                </a:solidFill>
                <a:effectLst/>
                <a:latin typeface="+mn-lt"/>
                <a:ea typeface="+mn-ea"/>
                <a:cs typeface="+mn-cs"/>
                <a:hlinkClick r:id="rId4"/>
              </a:rPr>
              <a:t>Left ventricular hypertrophy</a:t>
            </a:r>
            <a:r>
              <a:rPr lang="en-AU" sz="1200" b="0" i="0" kern="1200" dirty="0" smtClean="0">
                <a:solidFill>
                  <a:schemeClr val="tx1"/>
                </a:solidFill>
                <a:effectLst/>
                <a:latin typeface="+mn-lt"/>
                <a:ea typeface="+mn-ea"/>
                <a:cs typeface="+mn-cs"/>
              </a:rPr>
              <a:t> with associated ST segment / T-wave abnormalities</a:t>
            </a:r>
          </a:p>
          <a:p>
            <a:r>
              <a:rPr lang="en-AU" sz="1200" b="0" i="0" kern="1200" dirty="0" smtClean="0">
                <a:solidFill>
                  <a:schemeClr val="tx1"/>
                </a:solidFill>
                <a:effectLst/>
                <a:latin typeface="+mn-lt"/>
                <a:ea typeface="+mn-ea"/>
                <a:cs typeface="+mn-cs"/>
              </a:rPr>
              <a:t>Deep, narrow (“dagger-like”) Q waves in the lateral &gt; inferior leads</a:t>
            </a:r>
          </a:p>
          <a:p>
            <a:r>
              <a:rPr lang="en-AU" sz="1200" b="0" i="0" kern="1200" dirty="0" smtClean="0">
                <a:solidFill>
                  <a:schemeClr val="tx1"/>
                </a:solidFill>
                <a:effectLst/>
                <a:latin typeface="+mn-lt"/>
                <a:ea typeface="+mn-ea"/>
                <a:cs typeface="+mn-cs"/>
              </a:rPr>
              <a:t>Giant precordial T-wave inversions in apical HCM</a:t>
            </a:r>
          </a:p>
          <a:p>
            <a:r>
              <a:rPr lang="en-AU" sz="1200" b="0" i="0" kern="1200" dirty="0" smtClean="0">
                <a:solidFill>
                  <a:schemeClr val="tx1"/>
                </a:solidFill>
                <a:effectLst/>
                <a:latin typeface="+mn-lt"/>
                <a:ea typeface="+mn-ea"/>
                <a:cs typeface="+mn-cs"/>
              </a:rPr>
              <a:t>Signs of WPW (short PR, delta wave).</a:t>
            </a:r>
          </a:p>
          <a:p>
            <a:r>
              <a:rPr lang="en-AU" sz="1200" b="0" i="0" kern="1200" dirty="0" smtClean="0">
                <a:solidFill>
                  <a:schemeClr val="tx1"/>
                </a:solidFill>
                <a:effectLst/>
                <a:latin typeface="+mn-lt"/>
                <a:ea typeface="+mn-ea"/>
                <a:cs typeface="+mn-cs"/>
              </a:rPr>
              <a:t>Dysrhythmias: atrial fibrillation, supraventricular </a:t>
            </a:r>
            <a:r>
              <a:rPr lang="en-AU" sz="1200" b="0" i="0" kern="1200" dirty="0" err="1" smtClean="0">
                <a:solidFill>
                  <a:schemeClr val="tx1"/>
                </a:solidFill>
                <a:effectLst/>
                <a:latin typeface="+mn-lt"/>
                <a:ea typeface="+mn-ea"/>
                <a:cs typeface="+mn-cs"/>
              </a:rPr>
              <a:t>tachycardias</a:t>
            </a:r>
            <a:r>
              <a:rPr lang="en-AU" sz="1200" b="0" i="0" kern="1200" dirty="0" smtClean="0">
                <a:solidFill>
                  <a:schemeClr val="tx1"/>
                </a:solidFill>
                <a:effectLst/>
                <a:latin typeface="+mn-lt"/>
                <a:ea typeface="+mn-ea"/>
                <a:cs typeface="+mn-cs"/>
              </a:rPr>
              <a:t>, PACs, PVCs, VT</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20</a:t>
            </a:fld>
            <a:endParaRPr lang="en-AU"/>
          </a:p>
        </p:txBody>
      </p:sp>
    </p:spTree>
    <p:extLst>
      <p:ext uri="{BB962C8B-B14F-4D97-AF65-F5344CB8AC3E}">
        <p14:creationId xmlns:p14="http://schemas.microsoft.com/office/powerpoint/2010/main" val="90360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1" i="0" kern="1200" dirty="0" err="1" smtClean="0">
                <a:solidFill>
                  <a:srgbClr val="FF0000"/>
                </a:solidFill>
                <a:effectLst/>
                <a:latin typeface="+mn-lt"/>
                <a:ea typeface="+mn-ea"/>
                <a:cs typeface="+mn-cs"/>
              </a:rPr>
              <a:t>Inferolateral</a:t>
            </a:r>
            <a:r>
              <a:rPr lang="en-US" sz="1200" b="1" i="0" kern="1200" dirty="0" smtClean="0">
                <a:solidFill>
                  <a:srgbClr val="FF0000"/>
                </a:solidFill>
                <a:effectLst/>
                <a:latin typeface="+mn-lt"/>
                <a:ea typeface="+mn-ea"/>
                <a:cs typeface="+mn-cs"/>
              </a:rPr>
              <a:t> </a:t>
            </a:r>
            <a:r>
              <a:rPr lang="en-US" sz="1200" b="1" i="0" kern="1200" dirty="0" smtClean="0">
                <a:solidFill>
                  <a:srgbClr val="FF0000"/>
                </a:solidFill>
                <a:effectLst/>
                <a:latin typeface="+mn-lt"/>
                <a:ea typeface="+mn-ea"/>
                <a:cs typeface="+mn-cs"/>
              </a:rPr>
              <a:t>STEMI</a:t>
            </a:r>
            <a:r>
              <a:rPr lang="en-US" sz="1200" b="1" i="0" kern="1200" baseline="0" dirty="0" smtClean="0">
                <a:solidFill>
                  <a:srgbClr val="FF0000"/>
                </a:solidFill>
                <a:effectLst/>
                <a:latin typeface="+mn-lt"/>
                <a:ea typeface="+mn-ea"/>
                <a:cs typeface="+mn-cs"/>
              </a:rPr>
              <a:t> with </a:t>
            </a:r>
            <a:r>
              <a:rPr lang="en-US" sz="1200" b="1" i="0" kern="1200" dirty="0" smtClean="0">
                <a:solidFill>
                  <a:srgbClr val="FF0000"/>
                </a:solidFill>
                <a:effectLst/>
                <a:latin typeface="+mn-lt"/>
                <a:ea typeface="+mn-ea"/>
                <a:cs typeface="+mn-cs"/>
              </a:rPr>
              <a:t>Posterior </a:t>
            </a:r>
            <a:r>
              <a:rPr lang="en-US" sz="1200" b="1" i="0" kern="1200" dirty="0" smtClean="0">
                <a:solidFill>
                  <a:srgbClr val="FF0000"/>
                </a:solidFill>
                <a:effectLst/>
                <a:latin typeface="+mn-lt"/>
                <a:ea typeface="+mn-ea"/>
                <a:cs typeface="+mn-cs"/>
              </a:rPr>
              <a:t>extension is suggested by</a:t>
            </a:r>
            <a:r>
              <a:rPr lang="en-US" sz="1200" b="1" i="0" kern="1200" dirty="0" smtClean="0">
                <a:solidFill>
                  <a:srgbClr val="FF0000"/>
                </a:solidFill>
                <a:effectLst/>
                <a:latin typeface="+mn-lt"/>
                <a:ea typeface="+mn-ea"/>
                <a:cs typeface="+mn-cs"/>
              </a:rPr>
              <a:t>:</a:t>
            </a:r>
          </a:p>
          <a:p>
            <a:endParaRPr lang="en-US" sz="1200" b="1" i="0" kern="1200" dirty="0" smtClean="0">
              <a:solidFill>
                <a:srgbClr val="FF0000"/>
              </a:solidFill>
              <a:effectLst/>
              <a:latin typeface="+mn-lt"/>
              <a:ea typeface="+mn-ea"/>
              <a:cs typeface="+mn-cs"/>
            </a:endParaRPr>
          </a:p>
          <a:p>
            <a:r>
              <a:rPr lang="en-US" sz="1200" b="0" i="0" kern="1200" dirty="0" smtClean="0">
                <a:solidFill>
                  <a:schemeClr val="tx1"/>
                </a:solidFill>
                <a:effectLst/>
                <a:latin typeface="+mn-lt"/>
                <a:ea typeface="+mn-ea"/>
                <a:cs typeface="+mn-cs"/>
              </a:rPr>
              <a:t>Horizontal ST depression in V1-3</a:t>
            </a:r>
          </a:p>
          <a:p>
            <a:r>
              <a:rPr lang="en-US" sz="1200" b="0" i="0" kern="1200" dirty="0" smtClean="0">
                <a:solidFill>
                  <a:schemeClr val="tx1"/>
                </a:solidFill>
                <a:effectLst/>
                <a:latin typeface="+mn-lt"/>
                <a:ea typeface="+mn-ea"/>
                <a:cs typeface="+mn-cs"/>
              </a:rPr>
              <a:t>Tall, broad R waves (&gt; 30ms) in V2-3</a:t>
            </a:r>
          </a:p>
          <a:p>
            <a:r>
              <a:rPr lang="en-US" sz="1200" b="0" i="0" kern="1200" dirty="0" smtClean="0">
                <a:solidFill>
                  <a:schemeClr val="tx1"/>
                </a:solidFill>
                <a:effectLst/>
                <a:latin typeface="+mn-lt"/>
                <a:ea typeface="+mn-ea"/>
                <a:cs typeface="+mn-cs"/>
              </a:rPr>
              <a:t>Dominant R wave (R/S ratio &gt; 1) in V2</a:t>
            </a:r>
          </a:p>
          <a:p>
            <a:r>
              <a:rPr lang="en-US" sz="1200" b="0" i="0" kern="1200" dirty="0" smtClean="0">
                <a:solidFill>
                  <a:schemeClr val="tx1"/>
                </a:solidFill>
                <a:effectLst/>
                <a:latin typeface="+mn-lt"/>
                <a:ea typeface="+mn-ea"/>
                <a:cs typeface="+mn-cs"/>
              </a:rPr>
              <a:t>Upright T waves in V2-3</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3</a:t>
            </a:fld>
            <a:endParaRPr lang="en-AU"/>
          </a:p>
        </p:txBody>
      </p:sp>
    </p:spTree>
    <p:extLst>
      <p:ext uri="{BB962C8B-B14F-4D97-AF65-F5344CB8AC3E}">
        <p14:creationId xmlns:p14="http://schemas.microsoft.com/office/powerpoint/2010/main" val="215476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SAH</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Collapse GCS3 ?Cath lab</a:t>
            </a:r>
          </a:p>
          <a:p>
            <a:endParaRPr lang="en-AU" dirty="0" smtClean="0"/>
          </a:p>
          <a:p>
            <a:endParaRPr lang="en-AU" dirty="0" smtClean="0"/>
          </a:p>
          <a:p>
            <a:r>
              <a:rPr lang="en-US" sz="1200" b="0" i="0" kern="1200" dirty="0" smtClean="0">
                <a:solidFill>
                  <a:schemeClr val="tx1"/>
                </a:solidFill>
                <a:effectLst/>
                <a:latin typeface="+mn-lt"/>
                <a:ea typeface="+mn-ea"/>
                <a:cs typeface="+mn-cs"/>
              </a:rPr>
              <a:t>Widespread, giant T-wave inversions (“cerebral T waves”) secondary to subarachnoid </a:t>
            </a:r>
            <a:r>
              <a:rPr lang="en-US" sz="1200" b="0" i="0" kern="1200" dirty="0" err="1" smtClean="0">
                <a:solidFill>
                  <a:schemeClr val="tx1"/>
                </a:solidFill>
                <a:effectLst/>
                <a:latin typeface="+mn-lt"/>
                <a:ea typeface="+mn-ea"/>
                <a:cs typeface="+mn-cs"/>
              </a:rPr>
              <a:t>haemorrhage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QT interval is also grossly prolonged (600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CEBB33C2-EAA4-476E-81ED-002EB7833475}" type="slidenum">
              <a:rPr lang="en-AU" smtClean="0"/>
              <a:t>21</a:t>
            </a:fld>
            <a:endParaRPr lang="en-AU"/>
          </a:p>
        </p:txBody>
      </p:sp>
    </p:spTree>
    <p:extLst>
      <p:ext uri="{BB962C8B-B14F-4D97-AF65-F5344CB8AC3E}">
        <p14:creationId xmlns:p14="http://schemas.microsoft.com/office/powerpoint/2010/main" val="52201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BER</a:t>
            </a:r>
          </a:p>
          <a:p>
            <a:r>
              <a:rPr lang="en-US" sz="1200" b="0" i="0" kern="1200" dirty="0" smtClean="0">
                <a:solidFill>
                  <a:schemeClr val="tx1"/>
                </a:solidFill>
                <a:effectLst/>
                <a:latin typeface="+mn-lt"/>
                <a:ea typeface="+mn-ea"/>
                <a:cs typeface="+mn-cs"/>
              </a:rPr>
              <a:t>23M</a:t>
            </a:r>
            <a:r>
              <a:rPr lang="en-US" sz="1200" b="0" i="0" kern="1200" baseline="0" dirty="0" smtClean="0">
                <a:solidFill>
                  <a:schemeClr val="tx1"/>
                </a:solidFill>
                <a:effectLst/>
                <a:latin typeface="+mn-lt"/>
                <a:ea typeface="+mn-ea"/>
                <a:cs typeface="+mn-cs"/>
              </a:rPr>
              <a:t> Chest pain 20mins, resolved, anxious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Widespread concave ST elevation, most prominent in the mid- to left precordial leads (V2-5).</a:t>
            </a:r>
          </a:p>
          <a:p>
            <a:r>
              <a:rPr lang="en-US" sz="1200" b="0" i="0" kern="1200" dirty="0" smtClean="0">
                <a:solidFill>
                  <a:schemeClr val="tx1"/>
                </a:solidFill>
                <a:effectLst/>
                <a:latin typeface="+mn-lt"/>
                <a:ea typeface="+mn-ea"/>
                <a:cs typeface="+mn-cs"/>
              </a:rPr>
              <a:t>Notching or slurring at the J-point.</a:t>
            </a:r>
          </a:p>
          <a:p>
            <a:r>
              <a:rPr lang="en-US" sz="1200" b="0" i="0" kern="1200" dirty="0" smtClean="0">
                <a:solidFill>
                  <a:schemeClr val="tx1"/>
                </a:solidFill>
                <a:effectLst/>
                <a:latin typeface="+mn-lt"/>
                <a:ea typeface="+mn-ea"/>
                <a:cs typeface="+mn-cs"/>
              </a:rPr>
              <a:t>Prominent, slightly asymmetrical T-waves that are concordant with the QRS complexes (pointing in the same direction).</a:t>
            </a:r>
          </a:p>
          <a:p>
            <a:r>
              <a:rPr lang="en-US" sz="1200" b="0" i="0" kern="1200" dirty="0" smtClean="0">
                <a:solidFill>
                  <a:schemeClr val="tx1"/>
                </a:solidFill>
                <a:effectLst/>
                <a:latin typeface="+mn-lt"/>
                <a:ea typeface="+mn-ea"/>
                <a:cs typeface="+mn-cs"/>
              </a:rPr>
              <a:t>The degree of ST elevation is modest in comparison to the T-wave amplitude (less than 25% of the T wave height in V6)</a:t>
            </a:r>
          </a:p>
          <a:p>
            <a:r>
              <a:rPr lang="en-US" sz="1200" b="0" i="0" kern="1200" dirty="0" smtClean="0">
                <a:solidFill>
                  <a:schemeClr val="tx1"/>
                </a:solidFill>
                <a:effectLst/>
                <a:latin typeface="+mn-lt"/>
                <a:ea typeface="+mn-ea"/>
                <a:cs typeface="+mn-cs"/>
              </a:rPr>
              <a:t>ST elevation is usually &lt; 2mm in the precordial leads and &lt; 0.5mm in the limb leads, although precordial STE may be up to 5mm in some instances.</a:t>
            </a:r>
          </a:p>
          <a:p>
            <a:r>
              <a:rPr lang="en-US" sz="1200" b="0" i="0" kern="1200" dirty="0" smtClean="0">
                <a:solidFill>
                  <a:schemeClr val="tx1"/>
                </a:solidFill>
                <a:effectLst/>
                <a:latin typeface="+mn-lt"/>
                <a:ea typeface="+mn-ea"/>
                <a:cs typeface="+mn-cs"/>
              </a:rPr>
              <a:t>No reciprocal ST depression to suggest STEMI (except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ST changes are relatively stable over time (no progression on serial ECG tracings).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is </a:t>
            </a:r>
            <a:r>
              <a:rPr lang="en-US" sz="1200" b="0" i="0" kern="1200" dirty="0" err="1" smtClean="0">
                <a:solidFill>
                  <a:schemeClr val="tx1"/>
                </a:solidFill>
                <a:effectLst/>
                <a:latin typeface="+mn-lt"/>
                <a:ea typeface="+mn-ea"/>
                <a:cs typeface="+mn-cs"/>
              </a:rPr>
              <a:t>generalised</a:t>
            </a:r>
            <a:r>
              <a:rPr lang="en-US" sz="1200" b="0" i="0" kern="1200" dirty="0" smtClean="0">
                <a:solidFill>
                  <a:schemeClr val="tx1"/>
                </a:solidFill>
                <a:effectLst/>
                <a:latin typeface="+mn-lt"/>
                <a:ea typeface="+mn-ea"/>
                <a:cs typeface="+mn-cs"/>
              </a:rPr>
              <a:t> concave ST elevation in the precordial (V2-6) and limb leads (I, II, III, </a:t>
            </a:r>
            <a:r>
              <a:rPr lang="en-US" sz="1200" b="0" i="0" kern="1200" dirty="0" err="1" smtClean="0">
                <a:solidFill>
                  <a:schemeClr val="tx1"/>
                </a:solidFill>
                <a:effectLst/>
                <a:latin typeface="+mn-lt"/>
                <a:ea typeface="+mn-ea"/>
                <a:cs typeface="+mn-cs"/>
              </a:rPr>
              <a:t>aVF</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J-point notching is evident in the inferior leads (II, III and </a:t>
            </a:r>
            <a:r>
              <a:rPr lang="en-US" sz="1200" b="0" i="0" kern="1200" dirty="0" err="1" smtClean="0">
                <a:solidFill>
                  <a:schemeClr val="tx1"/>
                </a:solidFill>
                <a:effectLst/>
                <a:latin typeface="+mn-lt"/>
                <a:ea typeface="+mn-ea"/>
                <a:cs typeface="+mn-cs"/>
              </a:rPr>
              <a:t>aVF</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prominent, slightly asymmetrical T waves that are concordant with the main vector of the QRS complexes.</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22</a:t>
            </a:fld>
            <a:endParaRPr lang="en-AU"/>
          </a:p>
        </p:txBody>
      </p:sp>
    </p:spTree>
    <p:extLst>
      <p:ext uri="{BB962C8B-B14F-4D97-AF65-F5344CB8AC3E}">
        <p14:creationId xmlns:p14="http://schemas.microsoft.com/office/powerpoint/2010/main" val="3406818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smtClean="0">
                <a:solidFill>
                  <a:schemeClr val="tx1"/>
                </a:solidFill>
                <a:effectLst/>
                <a:latin typeface="+mn-lt"/>
                <a:ea typeface="+mn-ea"/>
                <a:cs typeface="+mn-cs"/>
              </a:rPr>
              <a:t>Features suggesting BER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ST elevation limited to the precordial leads</a:t>
            </a:r>
          </a:p>
          <a:p>
            <a:r>
              <a:rPr lang="en-US" sz="1200" b="0" i="0" kern="1200" dirty="0" smtClean="0">
                <a:solidFill>
                  <a:schemeClr val="tx1"/>
                </a:solidFill>
                <a:effectLst/>
                <a:latin typeface="+mn-lt"/>
                <a:ea typeface="+mn-ea"/>
                <a:cs typeface="+mn-cs"/>
              </a:rPr>
              <a:t>Absence of PR depression</a:t>
            </a:r>
          </a:p>
          <a:p>
            <a:r>
              <a:rPr lang="en-US" sz="1200" b="0" i="0" kern="1200" dirty="0" smtClean="0">
                <a:solidFill>
                  <a:schemeClr val="tx1"/>
                </a:solidFill>
                <a:effectLst/>
                <a:latin typeface="+mn-lt"/>
                <a:ea typeface="+mn-ea"/>
                <a:cs typeface="+mn-cs"/>
              </a:rPr>
              <a:t>Prominent T waves</a:t>
            </a:r>
          </a:p>
          <a:p>
            <a:r>
              <a:rPr lang="en-US" sz="1200" b="0" i="0" kern="1200" dirty="0" smtClean="0">
                <a:solidFill>
                  <a:schemeClr val="tx1"/>
                </a:solidFill>
                <a:effectLst/>
                <a:latin typeface="+mn-lt"/>
                <a:ea typeface="+mn-ea"/>
                <a:cs typeface="+mn-cs"/>
              </a:rPr>
              <a:t>ST segment / T wave ratio &lt; 0.25</a:t>
            </a:r>
          </a:p>
          <a:p>
            <a:r>
              <a:rPr lang="en-US" sz="1200" b="0" i="0" kern="1200" dirty="0" smtClean="0">
                <a:solidFill>
                  <a:schemeClr val="tx1"/>
                </a:solidFill>
                <a:effectLst/>
                <a:latin typeface="+mn-lt"/>
                <a:ea typeface="+mn-ea"/>
                <a:cs typeface="+mn-cs"/>
              </a:rPr>
              <a:t>Characteristic “fish-hook” appearance in V4</a:t>
            </a:r>
          </a:p>
          <a:p>
            <a:r>
              <a:rPr lang="en-US" sz="1200" b="0" i="0" kern="1200" dirty="0" smtClean="0">
                <a:solidFill>
                  <a:schemeClr val="tx1"/>
                </a:solidFill>
                <a:effectLst/>
                <a:latin typeface="+mn-lt"/>
                <a:ea typeface="+mn-ea"/>
                <a:cs typeface="+mn-cs"/>
              </a:rPr>
              <a:t>ECG changes usually stable over time (</a:t>
            </a:r>
            <a:r>
              <a:rPr lang="en-US" sz="1200" b="0" i="0" kern="1200" dirty="0" err="1" smtClean="0">
                <a:solidFill>
                  <a:schemeClr val="tx1"/>
                </a:solidFill>
                <a:effectLst/>
                <a:latin typeface="+mn-lt"/>
                <a:ea typeface="+mn-ea"/>
                <a:cs typeface="+mn-cs"/>
              </a:rPr>
              <a:t>i.e</a:t>
            </a:r>
            <a:r>
              <a:rPr lang="en-US" sz="1200" b="0" i="0" kern="1200" dirty="0" smtClean="0">
                <a:solidFill>
                  <a:schemeClr val="tx1"/>
                </a:solidFill>
                <a:effectLst/>
                <a:latin typeface="+mn-lt"/>
                <a:ea typeface="+mn-ea"/>
                <a:cs typeface="+mn-cs"/>
              </a:rPr>
              <a:t> non-progressive)</a:t>
            </a:r>
          </a:p>
          <a:p>
            <a:endParaRPr lang="en-US" sz="1200" b="0" i="0" kern="1200" dirty="0" smtClean="0">
              <a:solidFill>
                <a:schemeClr val="tx1"/>
              </a:solidFill>
              <a:effectLst/>
              <a:latin typeface="+mn-lt"/>
              <a:ea typeface="+mn-ea"/>
              <a:cs typeface="+mn-cs"/>
            </a:endParaRPr>
          </a:p>
          <a:p>
            <a:r>
              <a:rPr lang="en-US" sz="1200" b="1" i="0" u="sng" kern="1200" dirty="0" smtClean="0">
                <a:solidFill>
                  <a:schemeClr val="tx1"/>
                </a:solidFill>
                <a:effectLst/>
                <a:latin typeface="+mn-lt"/>
                <a:ea typeface="+mn-ea"/>
                <a:cs typeface="+mn-cs"/>
              </a:rPr>
              <a:t>Features suggesting pericarditis</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Generalised</a:t>
            </a:r>
            <a:r>
              <a:rPr lang="en-US" sz="1200" b="0" i="0" kern="1200" dirty="0" smtClean="0">
                <a:solidFill>
                  <a:schemeClr val="tx1"/>
                </a:solidFill>
                <a:effectLst/>
                <a:latin typeface="+mn-lt"/>
                <a:ea typeface="+mn-ea"/>
                <a:cs typeface="+mn-cs"/>
              </a:rPr>
              <a:t> ST elevation</a:t>
            </a:r>
          </a:p>
          <a:p>
            <a:r>
              <a:rPr lang="en-US" sz="1200" b="0" i="0" kern="1200" dirty="0" smtClean="0">
                <a:solidFill>
                  <a:schemeClr val="tx1"/>
                </a:solidFill>
                <a:effectLst/>
                <a:latin typeface="+mn-lt"/>
                <a:ea typeface="+mn-ea"/>
                <a:cs typeface="+mn-cs"/>
              </a:rPr>
              <a:t>Presence of PR depression</a:t>
            </a:r>
          </a:p>
          <a:p>
            <a:r>
              <a:rPr lang="en-US" sz="1200" b="0" i="0" kern="1200" dirty="0" smtClean="0">
                <a:solidFill>
                  <a:schemeClr val="tx1"/>
                </a:solidFill>
                <a:effectLst/>
                <a:latin typeface="+mn-lt"/>
                <a:ea typeface="+mn-ea"/>
                <a:cs typeface="+mn-cs"/>
              </a:rPr>
              <a:t>Normal T wave amplitude</a:t>
            </a:r>
          </a:p>
          <a:p>
            <a:r>
              <a:rPr lang="en-US" sz="1200" b="0" i="0" kern="1200" dirty="0" smtClean="0">
                <a:solidFill>
                  <a:schemeClr val="tx1"/>
                </a:solidFill>
                <a:effectLst/>
                <a:latin typeface="+mn-lt"/>
                <a:ea typeface="+mn-ea"/>
                <a:cs typeface="+mn-cs"/>
              </a:rPr>
              <a:t>ST segment / T wave ratio &gt; 0.25</a:t>
            </a:r>
          </a:p>
          <a:p>
            <a:r>
              <a:rPr lang="en-US" sz="1200" b="0" i="0" kern="1200" dirty="0" smtClean="0">
                <a:solidFill>
                  <a:schemeClr val="tx1"/>
                </a:solidFill>
                <a:effectLst/>
                <a:latin typeface="+mn-lt"/>
                <a:ea typeface="+mn-ea"/>
                <a:cs typeface="+mn-cs"/>
              </a:rPr>
              <a:t>Absence of “fish hook” appearance in V4</a:t>
            </a:r>
          </a:p>
          <a:p>
            <a:r>
              <a:rPr lang="en-US" sz="1200" b="0" i="0" kern="1200" dirty="0" smtClean="0">
                <a:solidFill>
                  <a:schemeClr val="tx1"/>
                </a:solidFill>
                <a:effectLst/>
                <a:latin typeface="+mn-lt"/>
                <a:ea typeface="+mn-ea"/>
                <a:cs typeface="+mn-cs"/>
              </a:rPr>
              <a:t>ECG changes evolve slowly over time</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23</a:t>
            </a:fld>
            <a:endParaRPr lang="en-AU"/>
          </a:p>
        </p:txBody>
      </p:sp>
    </p:spTree>
    <p:extLst>
      <p:ext uri="{BB962C8B-B14F-4D97-AF65-F5344CB8AC3E}">
        <p14:creationId xmlns:p14="http://schemas.microsoft.com/office/powerpoint/2010/main" val="2365662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LBBB/POSITIVE</a:t>
            </a:r>
            <a:r>
              <a:rPr lang="en-AU" b="1" baseline="0" dirty="0" smtClean="0"/>
              <a:t> SGARBOSSA</a:t>
            </a:r>
          </a:p>
          <a:p>
            <a:endParaRPr lang="en-AU" dirty="0" smtClean="0"/>
          </a:p>
          <a:p>
            <a:r>
              <a:rPr lang="en-AU" dirty="0" smtClean="0"/>
              <a:t>Chest pain  -pacemaker</a:t>
            </a:r>
            <a:r>
              <a:rPr lang="en-AU" baseline="0" dirty="0" smtClean="0"/>
              <a:t> in situ – RMO reckon “cant interpret the ST </a:t>
            </a:r>
            <a:r>
              <a:rPr lang="en-AU" baseline="0" dirty="0" err="1" smtClean="0"/>
              <a:t>seg</a:t>
            </a:r>
            <a:r>
              <a:rPr lang="en-AU" baseline="0" dirty="0" smtClean="0"/>
              <a:t> </a:t>
            </a:r>
            <a:r>
              <a:rPr lang="en-AU" baseline="0" dirty="0" err="1" smtClean="0"/>
              <a:t>beca</a:t>
            </a:r>
            <a:r>
              <a:rPr lang="en-US" baseline="0" dirty="0" smtClean="0"/>
              <a:t>us</a:t>
            </a:r>
            <a:r>
              <a:rPr lang="en-AU" baseline="0" dirty="0" smtClean="0"/>
              <a:t>e of the CP”</a:t>
            </a:r>
            <a:endParaRPr lang="en-AU" baseline="0" dirty="0" smtClean="0"/>
          </a:p>
          <a:p>
            <a:endParaRPr lang="en-AU" baseline="0" dirty="0" smtClean="0"/>
          </a:p>
          <a:p>
            <a:r>
              <a:rPr lang="en-US" sz="1200" b="0" i="0" kern="1200" dirty="0" smtClean="0">
                <a:solidFill>
                  <a:schemeClr val="tx1"/>
                </a:solidFill>
                <a:effectLst/>
                <a:latin typeface="+mn-lt"/>
                <a:ea typeface="+mn-ea"/>
                <a:cs typeface="+mn-cs"/>
              </a:rPr>
              <a:t>There is </a:t>
            </a:r>
            <a:r>
              <a:rPr lang="en-US" sz="1200" b="1" i="0" kern="1200" dirty="0" smtClean="0">
                <a:solidFill>
                  <a:schemeClr val="tx1"/>
                </a:solidFill>
                <a:effectLst/>
                <a:latin typeface="+mn-lt"/>
                <a:ea typeface="+mn-ea"/>
                <a:cs typeface="+mn-cs"/>
              </a:rPr>
              <a:t>concordant</a:t>
            </a:r>
            <a:r>
              <a:rPr lang="en-US" sz="1200" b="0" i="0" kern="1200" dirty="0" smtClean="0">
                <a:solidFill>
                  <a:schemeClr val="tx1"/>
                </a:solidFill>
                <a:effectLst/>
                <a:latin typeface="+mn-lt"/>
                <a:ea typeface="+mn-ea"/>
                <a:cs typeface="+mn-cs"/>
              </a:rPr>
              <a:t> ST depression in V2-5 (= </a:t>
            </a:r>
            <a:r>
              <a:rPr lang="en-US" sz="1200" b="0" i="0" kern="1200" dirty="0" err="1" smtClean="0">
                <a:solidFill>
                  <a:schemeClr val="tx1"/>
                </a:solidFill>
                <a:effectLst/>
                <a:latin typeface="+mn-lt"/>
                <a:ea typeface="+mn-ea"/>
                <a:cs typeface="+mn-cs"/>
              </a:rPr>
              <a:t>Sgarbossa</a:t>
            </a:r>
            <a:r>
              <a:rPr lang="en-US" sz="1200" b="0" i="0" kern="1200" dirty="0" smtClean="0">
                <a:solidFill>
                  <a:schemeClr val="tx1"/>
                </a:solidFill>
                <a:effectLst/>
                <a:latin typeface="+mn-lt"/>
                <a:ea typeface="+mn-ea"/>
                <a:cs typeface="+mn-cs"/>
              </a:rPr>
              <a:t> positive).</a:t>
            </a:r>
          </a:p>
          <a:p>
            <a:r>
              <a:rPr lang="en-US" sz="1200" b="0" i="0" kern="1200" dirty="0" smtClean="0">
                <a:solidFill>
                  <a:schemeClr val="tx1"/>
                </a:solidFill>
                <a:effectLst/>
                <a:latin typeface="+mn-lt"/>
                <a:ea typeface="+mn-ea"/>
                <a:cs typeface="+mn-cs"/>
              </a:rPr>
              <a:t>The morphology in V2-5 is reminiscent of </a:t>
            </a:r>
            <a:r>
              <a:rPr lang="en-US" sz="1200" b="0" i="0" u="none" strike="noStrike" kern="1200" dirty="0" smtClean="0">
                <a:solidFill>
                  <a:schemeClr val="tx1"/>
                </a:solidFill>
                <a:effectLst/>
                <a:latin typeface="+mn-lt"/>
                <a:ea typeface="+mn-ea"/>
                <a:cs typeface="+mn-cs"/>
                <a:hlinkClick r:id="rId3"/>
              </a:rPr>
              <a:t>posterior STEMI</a:t>
            </a:r>
            <a:r>
              <a:rPr lang="en-US" sz="1200" b="0" i="0" kern="1200" dirty="0" smtClean="0">
                <a:solidFill>
                  <a:schemeClr val="tx1"/>
                </a:solidFill>
                <a:effectLst/>
                <a:latin typeface="+mn-lt"/>
                <a:ea typeface="+mn-ea"/>
                <a:cs typeface="+mn-cs"/>
              </a:rPr>
              <a:t>, with horizontal ST depression and prominent upright T waves.</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24</a:t>
            </a:fld>
            <a:endParaRPr lang="en-AU"/>
          </a:p>
        </p:txBody>
      </p:sp>
    </p:spTree>
    <p:extLst>
      <p:ext uri="{BB962C8B-B14F-4D97-AF65-F5344CB8AC3E}">
        <p14:creationId xmlns:p14="http://schemas.microsoft.com/office/powerpoint/2010/main" val="2517285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Modified </a:t>
            </a:r>
            <a:r>
              <a:rPr lang="en-US" sz="1200" b="1" i="0" kern="1200" dirty="0" err="1" smtClean="0">
                <a:solidFill>
                  <a:schemeClr val="tx1"/>
                </a:solidFill>
                <a:effectLst/>
                <a:latin typeface="+mn-lt"/>
                <a:ea typeface="+mn-ea"/>
                <a:cs typeface="+mn-cs"/>
              </a:rPr>
              <a:t>Sgarbossa</a:t>
            </a:r>
            <a:r>
              <a:rPr lang="en-US" sz="1200" b="1" i="0" kern="1200" dirty="0" smtClean="0">
                <a:solidFill>
                  <a:schemeClr val="tx1"/>
                </a:solidFill>
                <a:effectLst/>
                <a:latin typeface="+mn-lt"/>
                <a:ea typeface="+mn-ea"/>
                <a:cs typeface="+mn-cs"/>
              </a:rPr>
              <a:t> Criteria:</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1 lead with ≥1 mm of concordant ST elevation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1 lead of V1-V3 with ≥ 1 mm of concordant ST depression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1 lead anywhere with ≥ 1 mm STE and proportionally excessive discordant STE, as defined by ≥ 25% of the depth of the preceding S-wave.</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25</a:t>
            </a:fld>
            <a:endParaRPr lang="en-AU"/>
          </a:p>
        </p:txBody>
      </p:sp>
    </p:spTree>
    <p:extLst>
      <p:ext uri="{BB962C8B-B14F-4D97-AF65-F5344CB8AC3E}">
        <p14:creationId xmlns:p14="http://schemas.microsoft.com/office/powerpoint/2010/main" val="365486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LV Aneurism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Sent in by GP – “?another STEMI”, had palpitations/anxiety. No CP</a:t>
            </a:r>
          </a:p>
          <a:p>
            <a:r>
              <a:rPr lang="en-US" sz="1200" b="0" i="0" kern="1200" dirty="0" smtClean="0">
                <a:solidFill>
                  <a:schemeClr val="tx1"/>
                </a:solidFill>
                <a:effectLst/>
                <a:latin typeface="+mn-lt"/>
                <a:ea typeface="+mn-ea"/>
                <a:cs typeface="+mn-cs"/>
              </a:rPr>
              <a:t>STEMI 4 weeks ago</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 elevation seen &gt; 2 weeks following an acute myocardial infarction.</a:t>
            </a:r>
          </a:p>
          <a:p>
            <a:r>
              <a:rPr lang="en-US" sz="1200" b="0" i="0" kern="1200" dirty="0" smtClean="0">
                <a:solidFill>
                  <a:schemeClr val="tx1"/>
                </a:solidFill>
                <a:effectLst/>
                <a:latin typeface="+mn-lt"/>
                <a:ea typeface="+mn-ea"/>
                <a:cs typeface="+mn-cs"/>
              </a:rPr>
              <a:t>Most commonly seen in the precordial leads.</a:t>
            </a:r>
          </a:p>
          <a:p>
            <a:r>
              <a:rPr lang="en-US" sz="1200" b="0" i="0" kern="1200" dirty="0" smtClean="0">
                <a:solidFill>
                  <a:schemeClr val="tx1"/>
                </a:solidFill>
                <a:effectLst/>
                <a:latin typeface="+mn-lt"/>
                <a:ea typeface="+mn-ea"/>
                <a:cs typeface="+mn-cs"/>
              </a:rPr>
              <a:t>May exhibit concave or convex morphology.</a:t>
            </a:r>
          </a:p>
          <a:p>
            <a:r>
              <a:rPr lang="en-US" sz="1200" b="0" i="0" kern="1200" dirty="0" smtClean="0">
                <a:solidFill>
                  <a:schemeClr val="tx1"/>
                </a:solidFill>
                <a:effectLst/>
                <a:latin typeface="+mn-lt"/>
                <a:ea typeface="+mn-ea"/>
                <a:cs typeface="+mn-cs"/>
              </a:rPr>
              <a:t>Usually associated with well-formed Q- or QS waves.</a:t>
            </a:r>
          </a:p>
          <a:p>
            <a:r>
              <a:rPr lang="en-US" sz="1200" b="0" i="0" kern="1200" dirty="0" smtClean="0">
                <a:solidFill>
                  <a:schemeClr val="tx1"/>
                </a:solidFill>
                <a:effectLst/>
                <a:latin typeface="+mn-lt"/>
                <a:ea typeface="+mn-ea"/>
                <a:cs typeface="+mn-cs"/>
              </a:rPr>
              <a:t>T-waves have a relatively small amplitude in comparison to the QRS complex (unlike the </a:t>
            </a:r>
            <a:r>
              <a:rPr lang="en-US" sz="1200" b="0" i="0" kern="1200" dirty="0" err="1" smtClean="0">
                <a:solidFill>
                  <a:schemeClr val="tx1"/>
                </a:solidFill>
                <a:effectLst/>
                <a:latin typeface="+mn-lt"/>
                <a:ea typeface="+mn-ea"/>
                <a:cs typeface="+mn-cs"/>
              </a:rPr>
              <a:t>hyperacute</a:t>
            </a:r>
            <a:r>
              <a:rPr lang="en-US" sz="1200" b="0" i="0" kern="1200" dirty="0" smtClean="0">
                <a:solidFill>
                  <a:schemeClr val="tx1"/>
                </a:solidFill>
                <a:effectLst/>
                <a:latin typeface="+mn-lt"/>
                <a:ea typeface="+mn-ea"/>
                <a:cs typeface="+mn-cs"/>
              </a:rPr>
              <a:t> T-waves of acute STEMI).</a:t>
            </a:r>
          </a:p>
          <a:p>
            <a:r>
              <a:rPr lang="en-US" dirty="0" smtClean="0"/>
              <a:t/>
            </a:r>
            <a:br>
              <a:rPr lang="en-US" dirty="0" smtClean="0"/>
            </a:br>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26</a:t>
            </a:fld>
            <a:endParaRPr lang="en-AU"/>
          </a:p>
        </p:txBody>
      </p:sp>
    </p:spTree>
    <p:extLst>
      <p:ext uri="{BB962C8B-B14F-4D97-AF65-F5344CB8AC3E}">
        <p14:creationId xmlns:p14="http://schemas.microsoft.com/office/powerpoint/2010/main" val="66874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FAILURE</a:t>
            </a:r>
            <a:r>
              <a:rPr lang="en-AU" b="1" baseline="0" dirty="0" smtClean="0"/>
              <a:t> OF PACING</a:t>
            </a:r>
          </a:p>
          <a:p>
            <a:endParaRPr lang="en-AU" baseline="0" dirty="0" smtClean="0"/>
          </a:p>
          <a:p>
            <a:r>
              <a:rPr lang="en-US" sz="1200" b="0" i="0" kern="1200" dirty="0" smtClean="0">
                <a:solidFill>
                  <a:schemeClr val="tx1"/>
                </a:solidFill>
                <a:effectLst/>
                <a:latin typeface="+mn-lt"/>
                <a:ea typeface="+mn-ea"/>
                <a:cs typeface="+mn-cs"/>
              </a:rPr>
              <a:t>Atrial sensing appears to be intact — ventricular pacing spikes follow each P wave, most easily seen in V3-6 (tiny pacing spikes are also visible in I,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and V1).</a:t>
            </a:r>
          </a:p>
          <a:p>
            <a:r>
              <a:rPr lang="en-US" sz="1200" b="0" i="0" kern="1200" dirty="0" smtClean="0">
                <a:solidFill>
                  <a:schemeClr val="tx1"/>
                </a:solidFill>
                <a:effectLst/>
                <a:latin typeface="+mn-lt"/>
                <a:ea typeface="+mn-ea"/>
                <a:cs typeface="+mn-cs"/>
              </a:rPr>
              <a:t>There is presumably an underlying </a:t>
            </a:r>
            <a:r>
              <a:rPr lang="en-US" sz="1200" b="0" i="0" u="none" strike="noStrike" kern="1200" dirty="0" smtClean="0">
                <a:solidFill>
                  <a:schemeClr val="tx1"/>
                </a:solidFill>
                <a:effectLst/>
                <a:latin typeface="+mn-lt"/>
                <a:ea typeface="+mn-ea"/>
                <a:cs typeface="+mn-cs"/>
                <a:hlinkClick r:id="rId3"/>
              </a:rPr>
              <a:t>complete heart block</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4"/>
              </a:rPr>
              <a:t>high-grade 2nd degree AV block</a:t>
            </a:r>
            <a:r>
              <a:rPr lang="en-US" sz="1200" b="0" i="0" kern="1200" dirty="0" smtClean="0">
                <a:solidFill>
                  <a:schemeClr val="tx1"/>
                </a:solidFill>
                <a:effectLst/>
                <a:latin typeface="+mn-lt"/>
                <a:ea typeface="+mn-ea"/>
                <a:cs typeface="+mn-cs"/>
              </a:rPr>
              <a:t>, as the native P waves do not capture the ventricles.</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27</a:t>
            </a:fld>
            <a:endParaRPr lang="en-AU"/>
          </a:p>
        </p:txBody>
      </p:sp>
    </p:spTree>
    <p:extLst>
      <p:ext uri="{BB962C8B-B14F-4D97-AF65-F5344CB8AC3E}">
        <p14:creationId xmlns:p14="http://schemas.microsoft.com/office/powerpoint/2010/main" val="1776458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LMCO</a:t>
            </a:r>
          </a:p>
          <a:p>
            <a:endParaRPr lang="en-AU" dirty="0" smtClean="0"/>
          </a:p>
          <a:p>
            <a:r>
              <a:rPr lang="en-US" sz="1200" b="0" i="0" kern="1200" dirty="0" smtClean="0">
                <a:solidFill>
                  <a:schemeClr val="tx1"/>
                </a:solidFill>
                <a:effectLst/>
                <a:latin typeface="+mn-lt"/>
                <a:ea typeface="+mn-ea"/>
                <a:cs typeface="+mn-cs"/>
              </a:rPr>
              <a:t>Widespread horizontal ST depression, most prominent in leads I, II and V4-6</a:t>
            </a:r>
          </a:p>
          <a:p>
            <a:r>
              <a:rPr lang="en-US" sz="1200" b="0" i="0" kern="1200" dirty="0" smtClean="0">
                <a:solidFill>
                  <a:schemeClr val="tx1"/>
                </a:solidFill>
                <a:effectLst/>
                <a:latin typeface="+mn-lt"/>
                <a:ea typeface="+mn-ea"/>
                <a:cs typeface="+mn-cs"/>
              </a:rPr>
              <a:t>ST elevation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 1mm</a:t>
            </a:r>
          </a:p>
          <a:p>
            <a:r>
              <a:rPr lang="en-US" sz="1200" b="0" i="0" kern="1200" dirty="0" smtClean="0">
                <a:solidFill>
                  <a:schemeClr val="tx1"/>
                </a:solidFill>
                <a:effectLst/>
                <a:latin typeface="+mn-lt"/>
                <a:ea typeface="+mn-ea"/>
                <a:cs typeface="+mn-cs"/>
              </a:rPr>
              <a:t>ST elevation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 V1</a:t>
            </a:r>
          </a:p>
          <a:p>
            <a:endParaRPr lang="en-AU" dirty="0" smtClean="0"/>
          </a:p>
          <a:p>
            <a:r>
              <a:rPr lang="en-AU" sz="1200" b="1" i="0" kern="1200" dirty="0" smtClean="0">
                <a:solidFill>
                  <a:schemeClr val="tx1"/>
                </a:solidFill>
                <a:effectLst/>
                <a:latin typeface="+mn-lt"/>
                <a:ea typeface="+mn-ea"/>
                <a:cs typeface="+mn-cs"/>
              </a:rPr>
              <a:t>ST Elevation in </a:t>
            </a:r>
            <a:r>
              <a:rPr lang="en-AU" sz="1200" b="1" i="0" kern="1200" dirty="0" err="1" smtClean="0">
                <a:solidFill>
                  <a:schemeClr val="tx1"/>
                </a:solidFill>
                <a:effectLst/>
                <a:latin typeface="+mn-lt"/>
                <a:ea typeface="+mn-ea"/>
                <a:cs typeface="+mn-cs"/>
              </a:rPr>
              <a:t>aVR</a:t>
            </a:r>
            <a:r>
              <a:rPr lang="en-AU" sz="1200" b="1" i="0" kern="1200" dirty="0" smtClean="0">
                <a:solidFill>
                  <a:schemeClr val="tx1"/>
                </a:solidFill>
                <a:effectLst/>
                <a:latin typeface="+mn-lt"/>
                <a:ea typeface="+mn-ea"/>
                <a:cs typeface="+mn-cs"/>
              </a:rPr>
              <a:t> may also be seen with:</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Proximal left anterior descending artery (LAD) occlusion</a:t>
            </a:r>
          </a:p>
          <a:p>
            <a:r>
              <a:rPr lang="en-AU" sz="1200" b="0" i="0" kern="1200" dirty="0" smtClean="0">
                <a:solidFill>
                  <a:schemeClr val="tx1"/>
                </a:solidFill>
                <a:effectLst/>
                <a:latin typeface="+mn-lt"/>
                <a:ea typeface="+mn-ea"/>
                <a:cs typeface="+mn-cs"/>
              </a:rPr>
              <a:t>Severe triple-vessel disease (3VD)</a:t>
            </a:r>
          </a:p>
          <a:p>
            <a:r>
              <a:rPr lang="en-AU" sz="1200" b="0" i="0" kern="1200" dirty="0" smtClean="0">
                <a:solidFill>
                  <a:schemeClr val="tx1"/>
                </a:solidFill>
                <a:effectLst/>
                <a:latin typeface="+mn-lt"/>
                <a:ea typeface="+mn-ea"/>
                <a:cs typeface="+mn-cs"/>
              </a:rPr>
              <a:t>Diffuse </a:t>
            </a:r>
            <a:r>
              <a:rPr lang="en-AU" sz="1200" b="0" i="0" kern="1200" dirty="0" err="1" smtClean="0">
                <a:solidFill>
                  <a:schemeClr val="tx1"/>
                </a:solidFill>
                <a:effectLst/>
                <a:latin typeface="+mn-lt"/>
                <a:ea typeface="+mn-ea"/>
                <a:cs typeface="+mn-cs"/>
              </a:rPr>
              <a:t>subendocardial</a:t>
            </a:r>
            <a:r>
              <a:rPr lang="en-AU" sz="1200" b="0" i="0" kern="1200" dirty="0" smtClean="0">
                <a:solidFill>
                  <a:schemeClr val="tx1"/>
                </a:solidFill>
                <a:effectLst/>
                <a:latin typeface="+mn-lt"/>
                <a:ea typeface="+mn-ea"/>
                <a:cs typeface="+mn-cs"/>
              </a:rPr>
              <a:t> </a:t>
            </a:r>
            <a:r>
              <a:rPr lang="en-AU" sz="1200" b="0" i="0" kern="1200" dirty="0" err="1" smtClean="0">
                <a:solidFill>
                  <a:schemeClr val="tx1"/>
                </a:solidFill>
                <a:effectLst/>
                <a:latin typeface="+mn-lt"/>
                <a:ea typeface="+mn-ea"/>
                <a:cs typeface="+mn-cs"/>
              </a:rPr>
              <a:t>ischaemia</a:t>
            </a:r>
            <a:r>
              <a:rPr lang="en-AU" sz="1200" b="0" i="0" kern="1200" dirty="0" smtClean="0">
                <a:solidFill>
                  <a:schemeClr val="tx1"/>
                </a:solidFill>
                <a:effectLst/>
                <a:latin typeface="+mn-lt"/>
                <a:ea typeface="+mn-ea"/>
                <a:cs typeface="+mn-cs"/>
              </a:rPr>
              <a:t> – e.g. due to O2 supply/demand mismatch, </a:t>
            </a:r>
            <a:r>
              <a:rPr lang="en-AU" sz="1200" b="0" i="0" u="none" strike="noStrike" kern="1200" dirty="0" smtClean="0">
                <a:solidFill>
                  <a:schemeClr val="tx1"/>
                </a:solidFill>
                <a:effectLst/>
                <a:latin typeface="+mn-lt"/>
                <a:ea typeface="+mn-ea"/>
                <a:cs typeface="+mn-cs"/>
                <a:hlinkClick r:id="rId3"/>
              </a:rPr>
              <a:t>following resuscitation from cardiac arrest</a:t>
            </a:r>
            <a:endParaRPr lang="en-AU" sz="1200" b="0" i="0" kern="1200" dirty="0" smtClean="0">
              <a:solidFill>
                <a:schemeClr val="tx1"/>
              </a:solidFill>
              <a:effectLst/>
              <a:latin typeface="+mn-lt"/>
              <a:ea typeface="+mn-ea"/>
              <a:cs typeface="+mn-cs"/>
            </a:endParaRPr>
          </a:p>
          <a:p>
            <a:endParaRPr lang="en-AU" dirty="0" smtClean="0"/>
          </a:p>
          <a:p>
            <a:r>
              <a:rPr lang="en-US" sz="1200" b="0" i="0" kern="1200" dirty="0" smtClean="0">
                <a:solidFill>
                  <a:schemeClr val="tx1"/>
                </a:solidFill>
                <a:effectLst/>
                <a:latin typeface="+mn-lt"/>
                <a:ea typeface="+mn-ea"/>
                <a:cs typeface="+mn-cs"/>
              </a:rPr>
              <a:t>STE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 0.5mm was associated with a 4-fold increase in mortality</a:t>
            </a:r>
          </a:p>
          <a:p>
            <a:r>
              <a:rPr lang="en-US" sz="1200" b="0" i="0" kern="1200" dirty="0" smtClean="0">
                <a:solidFill>
                  <a:schemeClr val="tx1"/>
                </a:solidFill>
                <a:effectLst/>
                <a:latin typeface="+mn-lt"/>
                <a:ea typeface="+mn-ea"/>
                <a:cs typeface="+mn-cs"/>
              </a:rPr>
              <a:t>STE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 1mm was associated with a 6- to 7-fold increase in mortality</a:t>
            </a:r>
          </a:p>
          <a:p>
            <a:r>
              <a:rPr lang="en-US" sz="1200" b="0" i="0" kern="1200" dirty="0" smtClean="0">
                <a:solidFill>
                  <a:schemeClr val="tx1"/>
                </a:solidFill>
                <a:effectLst/>
                <a:latin typeface="+mn-lt"/>
                <a:ea typeface="+mn-ea"/>
                <a:cs typeface="+mn-cs"/>
              </a:rPr>
              <a:t>STE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 1.5mm has been associated with mortalities ranging from 20-75%</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28</a:t>
            </a:fld>
            <a:endParaRPr lang="en-AU"/>
          </a:p>
        </p:txBody>
      </p:sp>
    </p:spTree>
    <p:extLst>
      <p:ext uri="{BB962C8B-B14F-4D97-AF65-F5344CB8AC3E}">
        <p14:creationId xmlns:p14="http://schemas.microsoft.com/office/powerpoint/2010/main" val="3332547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VT</a:t>
            </a:r>
            <a:r>
              <a:rPr lang="en-AU" b="1" u="sng" baseline="0" dirty="0" smtClean="0"/>
              <a:t> MONOMORPHIC</a:t>
            </a:r>
          </a:p>
          <a:p>
            <a:endParaRPr lang="en-AU" baseline="0" dirty="0" smtClean="0"/>
          </a:p>
          <a:p>
            <a:r>
              <a:rPr lang="en-US" sz="1200" b="0" i="0" kern="1200" dirty="0" smtClean="0">
                <a:solidFill>
                  <a:schemeClr val="tx1"/>
                </a:solidFill>
                <a:effectLst/>
                <a:latin typeface="+mn-lt"/>
                <a:ea typeface="+mn-ea"/>
                <a:cs typeface="+mn-cs"/>
              </a:rPr>
              <a:t>Very broad QRS complexes (~ 200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 with uniform morphology.</a:t>
            </a:r>
          </a:p>
          <a:p>
            <a:r>
              <a:rPr lang="en-US" sz="1200" b="0" i="0" kern="1200" dirty="0" smtClean="0">
                <a:solidFill>
                  <a:schemeClr val="tx1"/>
                </a:solidFill>
                <a:effectLst/>
                <a:latin typeface="+mn-lt"/>
                <a:ea typeface="+mn-ea"/>
                <a:cs typeface="+mn-cs"/>
              </a:rPr>
              <a:t>Fusion and capture beats are seen in the rhythm strip.</a:t>
            </a:r>
          </a:p>
          <a:p>
            <a:r>
              <a:rPr lang="en-US" sz="1200" b="0" i="0" kern="1200" dirty="0" err="1" smtClean="0">
                <a:solidFill>
                  <a:schemeClr val="tx1"/>
                </a:solidFill>
                <a:effectLst/>
                <a:latin typeface="+mn-lt"/>
                <a:ea typeface="+mn-ea"/>
                <a:cs typeface="+mn-cs"/>
              </a:rPr>
              <a:t>Brugada’s</a:t>
            </a:r>
            <a:r>
              <a:rPr lang="en-US" sz="1200" b="0" i="0" kern="1200" dirty="0" smtClean="0">
                <a:solidFill>
                  <a:schemeClr val="tx1"/>
                </a:solidFill>
                <a:effectLst/>
                <a:latin typeface="+mn-lt"/>
                <a:ea typeface="+mn-ea"/>
                <a:cs typeface="+mn-cs"/>
              </a:rPr>
              <a:t> sign is present: the time from the onset of the QRS complex to nadir of S wave is &gt; 100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 (best seen in V6).</a:t>
            </a:r>
          </a:p>
          <a:p>
            <a:endParaRPr lang="en-AU" dirty="0" smtClean="0"/>
          </a:p>
          <a:p>
            <a:r>
              <a:rPr lang="en-US" sz="1200" b="1" i="0" kern="1200" dirty="0" smtClean="0">
                <a:solidFill>
                  <a:schemeClr val="tx1"/>
                </a:solidFill>
                <a:effectLst/>
                <a:latin typeface="+mn-lt"/>
                <a:ea typeface="+mn-ea"/>
                <a:cs typeface="+mn-cs"/>
              </a:rPr>
              <a:t>Features suggestive of VT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Very broad complexes (&gt;160ms).</a:t>
            </a:r>
          </a:p>
          <a:p>
            <a:r>
              <a:rPr lang="en-US" sz="1200" b="0" i="0" kern="1200" dirty="0" smtClean="0">
                <a:solidFill>
                  <a:schemeClr val="tx1"/>
                </a:solidFill>
                <a:effectLst/>
                <a:latin typeface="+mn-lt"/>
                <a:ea typeface="+mn-ea"/>
                <a:cs typeface="+mn-cs"/>
              </a:rPr>
              <a:t>Absence of typical RBBB or LBBB morphology.</a:t>
            </a:r>
          </a:p>
          <a:p>
            <a:r>
              <a:rPr lang="en-US" sz="1200" b="0" i="0" kern="1200" dirty="0" smtClean="0">
                <a:solidFill>
                  <a:schemeClr val="tx1"/>
                </a:solidFill>
                <a:effectLst/>
                <a:latin typeface="+mn-lt"/>
                <a:ea typeface="+mn-ea"/>
                <a:cs typeface="+mn-cs"/>
              </a:rPr>
              <a:t>Extreme axis deviation (“northwest axis”) — QRS is positive in </a:t>
            </a:r>
            <a:r>
              <a:rPr lang="en-US" sz="1200" b="0" i="0" kern="1200" dirty="0" err="1" smtClean="0">
                <a:solidFill>
                  <a:schemeClr val="tx1"/>
                </a:solidFill>
                <a:effectLst/>
                <a:latin typeface="+mn-lt"/>
                <a:ea typeface="+mn-ea"/>
                <a:cs typeface="+mn-cs"/>
              </a:rPr>
              <a:t>aVR</a:t>
            </a:r>
            <a:r>
              <a:rPr lang="en-US" sz="1200" b="0" i="0" kern="1200" dirty="0" smtClean="0">
                <a:solidFill>
                  <a:schemeClr val="tx1"/>
                </a:solidFill>
                <a:effectLst/>
                <a:latin typeface="+mn-lt"/>
                <a:ea typeface="+mn-ea"/>
                <a:cs typeface="+mn-cs"/>
              </a:rPr>
              <a:t> and negative in I + </a:t>
            </a:r>
            <a:r>
              <a:rPr lang="en-US" sz="1200" b="0" i="0" kern="1200" dirty="0" err="1" smtClean="0">
                <a:solidFill>
                  <a:schemeClr val="tx1"/>
                </a:solidFill>
                <a:effectLst/>
                <a:latin typeface="+mn-lt"/>
                <a:ea typeface="+mn-ea"/>
                <a:cs typeface="+mn-cs"/>
              </a:rPr>
              <a:t>aVF</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AV dissociation (P and QRS complexes at different rates).</a:t>
            </a:r>
          </a:p>
          <a:p>
            <a:r>
              <a:rPr lang="en-US" sz="1200" b="0" i="0" kern="1200" dirty="0" smtClean="0">
                <a:solidFill>
                  <a:schemeClr val="tx1"/>
                </a:solidFill>
                <a:effectLst/>
                <a:latin typeface="+mn-lt"/>
                <a:ea typeface="+mn-ea"/>
                <a:cs typeface="+mn-cs"/>
              </a:rPr>
              <a:t>Capture beats — occur when the sinoatrial node transiently ‘captures’ the ventricles, in the midst of AV dissociation, to produce a QRS complex of normal duration.</a:t>
            </a:r>
          </a:p>
          <a:p>
            <a:r>
              <a:rPr lang="en-US" sz="1200" b="0" i="0" kern="1200" dirty="0" smtClean="0">
                <a:solidFill>
                  <a:schemeClr val="tx1"/>
                </a:solidFill>
                <a:effectLst/>
                <a:latin typeface="+mn-lt"/>
                <a:ea typeface="+mn-ea"/>
                <a:cs typeface="+mn-cs"/>
              </a:rPr>
              <a:t>Fusion beats — occur when a sinus and ventricular beat coincide to produce a hybrid complex of intermediate morphology.</a:t>
            </a:r>
          </a:p>
          <a:p>
            <a:r>
              <a:rPr lang="en-US" sz="1200" b="0" i="0" kern="1200" dirty="0" smtClean="0">
                <a:solidFill>
                  <a:schemeClr val="tx1"/>
                </a:solidFill>
                <a:effectLst/>
                <a:latin typeface="+mn-lt"/>
                <a:ea typeface="+mn-ea"/>
                <a:cs typeface="+mn-cs"/>
              </a:rPr>
              <a:t>Positive or negative concordance throughout the chest leads, i.e. leads V1-6 show entirely positive (R) or entirely negative (QS) complexes, with no RS complexes seen.</a:t>
            </a:r>
          </a:p>
          <a:p>
            <a:r>
              <a:rPr lang="en-US" sz="1200" b="0" i="0" kern="1200" dirty="0" err="1" smtClean="0">
                <a:solidFill>
                  <a:schemeClr val="tx1"/>
                </a:solidFill>
                <a:effectLst/>
                <a:latin typeface="+mn-lt"/>
                <a:ea typeface="+mn-ea"/>
                <a:cs typeface="+mn-cs"/>
              </a:rPr>
              <a:t>Brugada’s</a:t>
            </a:r>
            <a:r>
              <a:rPr lang="en-US" sz="1200" b="0" i="0" kern="1200" dirty="0" smtClean="0">
                <a:solidFill>
                  <a:schemeClr val="tx1"/>
                </a:solidFill>
                <a:effectLst/>
                <a:latin typeface="+mn-lt"/>
                <a:ea typeface="+mn-ea"/>
                <a:cs typeface="+mn-cs"/>
              </a:rPr>
              <a:t> sign – The distance from the onset of the QRS complex to the nadir of the S-wave is &gt; 100ms.</a:t>
            </a:r>
          </a:p>
          <a:p>
            <a:r>
              <a:rPr lang="en-US" sz="1200" b="0" i="0" kern="1200" dirty="0" smtClean="0">
                <a:solidFill>
                  <a:schemeClr val="tx1"/>
                </a:solidFill>
                <a:effectLst/>
                <a:latin typeface="+mn-lt"/>
                <a:ea typeface="+mn-ea"/>
                <a:cs typeface="+mn-cs"/>
              </a:rPr>
              <a:t>Josephson’s sign – Notching near the nadir of the S-wave.</a:t>
            </a:r>
          </a:p>
          <a:p>
            <a:r>
              <a:rPr lang="en-US" sz="1200" b="0" i="0" kern="1200" dirty="0" smtClean="0">
                <a:solidFill>
                  <a:schemeClr val="tx1"/>
                </a:solidFill>
                <a:effectLst/>
                <a:latin typeface="+mn-lt"/>
                <a:ea typeface="+mn-ea"/>
                <a:cs typeface="+mn-cs"/>
              </a:rPr>
              <a:t>RSR’ complexes with a taller “left rabbit ear”. This is the most specific finding in </a:t>
            </a:r>
            <a:r>
              <a:rPr lang="en-US" sz="1200" b="0" i="0" kern="1200" dirty="0" err="1" smtClean="0">
                <a:solidFill>
                  <a:schemeClr val="tx1"/>
                </a:solidFill>
                <a:effectLst/>
                <a:latin typeface="+mn-lt"/>
                <a:ea typeface="+mn-ea"/>
                <a:cs typeface="+mn-cs"/>
              </a:rPr>
              <a:t>favour</a:t>
            </a:r>
            <a:r>
              <a:rPr lang="en-US" sz="1200" b="0" i="0" kern="1200" dirty="0" smtClean="0">
                <a:solidFill>
                  <a:schemeClr val="tx1"/>
                </a:solidFill>
                <a:effectLst/>
                <a:latin typeface="+mn-lt"/>
                <a:ea typeface="+mn-ea"/>
                <a:cs typeface="+mn-cs"/>
              </a:rPr>
              <a:t> of VT. This is in contrast to RBBB, where the right rabbit ear is taller.</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29</a:t>
            </a:fld>
            <a:endParaRPr lang="en-AU"/>
          </a:p>
        </p:txBody>
      </p:sp>
    </p:spTree>
    <p:extLst>
      <p:ext uri="{BB962C8B-B14F-4D97-AF65-F5344CB8AC3E}">
        <p14:creationId xmlns:p14="http://schemas.microsoft.com/office/powerpoint/2010/main" val="2605369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WELLEN’S</a:t>
            </a:r>
          </a:p>
          <a:p>
            <a:endParaRPr lang="en-AU" dirty="0" smtClean="0"/>
          </a:p>
          <a:p>
            <a:r>
              <a:rPr lang="en-US" sz="1200" b="0" i="0" kern="1200" dirty="0" smtClean="0">
                <a:solidFill>
                  <a:schemeClr val="tx1"/>
                </a:solidFill>
                <a:effectLst/>
                <a:latin typeface="+mn-lt"/>
                <a:ea typeface="+mn-ea"/>
                <a:cs typeface="+mn-cs"/>
              </a:rPr>
              <a:t>Deeply-inverted or biphasic T waves in V2-3 (may extend to V1-6)</a:t>
            </a:r>
          </a:p>
          <a:p>
            <a:r>
              <a:rPr lang="en-US" sz="1200" b="0" i="0" kern="1200" dirty="0" smtClean="0">
                <a:solidFill>
                  <a:schemeClr val="tx1"/>
                </a:solidFill>
                <a:effectLst/>
                <a:latin typeface="+mn-lt"/>
                <a:ea typeface="+mn-ea"/>
                <a:cs typeface="+mn-cs"/>
              </a:rPr>
              <a:t>Isoelectric or minimally-elevated ST segment (&lt; 1mm)</a:t>
            </a:r>
          </a:p>
          <a:p>
            <a:r>
              <a:rPr lang="en-US" sz="1200" b="0" i="0" kern="1200" dirty="0" smtClean="0">
                <a:solidFill>
                  <a:schemeClr val="tx1"/>
                </a:solidFill>
                <a:effectLst/>
                <a:latin typeface="+mn-lt"/>
                <a:ea typeface="+mn-ea"/>
                <a:cs typeface="+mn-cs"/>
              </a:rPr>
              <a:t>No precordial Q waves</a:t>
            </a:r>
          </a:p>
          <a:p>
            <a:r>
              <a:rPr lang="en-US" sz="1200" b="0" i="0" kern="1200" dirty="0" smtClean="0">
                <a:solidFill>
                  <a:schemeClr val="tx1"/>
                </a:solidFill>
                <a:effectLst/>
                <a:latin typeface="+mn-lt"/>
                <a:ea typeface="+mn-ea"/>
                <a:cs typeface="+mn-cs"/>
              </a:rPr>
              <a:t>Preserved precordial R wave progression</a:t>
            </a:r>
          </a:p>
          <a:p>
            <a:r>
              <a:rPr lang="en-US" sz="1200" b="0" i="0" kern="1200" dirty="0" smtClean="0">
                <a:solidFill>
                  <a:schemeClr val="tx1"/>
                </a:solidFill>
                <a:effectLst/>
                <a:latin typeface="+mn-lt"/>
                <a:ea typeface="+mn-ea"/>
                <a:cs typeface="+mn-cs"/>
              </a:rPr>
              <a:t>Recent history of angina</a:t>
            </a:r>
          </a:p>
          <a:p>
            <a:r>
              <a:rPr lang="en-US" sz="1200" b="0" i="0" kern="1200" dirty="0" smtClean="0">
                <a:solidFill>
                  <a:schemeClr val="tx1"/>
                </a:solidFill>
                <a:effectLst/>
                <a:latin typeface="+mn-lt"/>
                <a:ea typeface="+mn-ea"/>
                <a:cs typeface="+mn-cs"/>
              </a:rPr>
              <a:t>ECG pattern present in pain-free state</a:t>
            </a:r>
          </a:p>
          <a:p>
            <a:r>
              <a:rPr lang="en-US" sz="1200" b="0" i="0" kern="1200" dirty="0" smtClean="0">
                <a:solidFill>
                  <a:schemeClr val="tx1"/>
                </a:solidFill>
                <a:effectLst/>
                <a:latin typeface="+mn-lt"/>
                <a:ea typeface="+mn-ea"/>
                <a:cs typeface="+mn-cs"/>
              </a:rPr>
              <a:t>Normal or slightly elevated serum cardiac markers</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32</a:t>
            </a:fld>
            <a:endParaRPr lang="en-AU"/>
          </a:p>
        </p:txBody>
      </p:sp>
    </p:spTree>
    <p:extLst>
      <p:ext uri="{BB962C8B-B14F-4D97-AF65-F5344CB8AC3E}">
        <p14:creationId xmlns:p14="http://schemas.microsoft.com/office/powerpoint/2010/main" val="129149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Position of Post Leads</a:t>
            </a:r>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4</a:t>
            </a:fld>
            <a:endParaRPr lang="en-AU"/>
          </a:p>
        </p:txBody>
      </p:sp>
    </p:spTree>
    <p:extLst>
      <p:ext uri="{BB962C8B-B14F-4D97-AF65-F5344CB8AC3E}">
        <p14:creationId xmlns:p14="http://schemas.microsoft.com/office/powerpoint/2010/main" val="1344507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WPW</a:t>
            </a:r>
          </a:p>
          <a:p>
            <a:endParaRPr lang="en-AU" dirty="0" smtClean="0"/>
          </a:p>
          <a:p>
            <a:r>
              <a:rPr lang="en-US" sz="1200" b="0" i="0" kern="1200" dirty="0" smtClean="0">
                <a:solidFill>
                  <a:schemeClr val="tx1"/>
                </a:solidFill>
                <a:effectLst/>
                <a:latin typeface="+mn-lt"/>
                <a:ea typeface="+mn-ea"/>
                <a:cs typeface="+mn-cs"/>
              </a:rPr>
              <a:t>Sinus rhythm with a very short PR interval (&lt; 120 </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Broad QRS complexes with a slurred upstroke to the QRS complex — the </a:t>
            </a:r>
            <a:r>
              <a:rPr lang="en-US" sz="1200" b="0" i="0" u="none" strike="noStrike" kern="1200" dirty="0" smtClean="0">
                <a:solidFill>
                  <a:schemeClr val="tx1"/>
                </a:solidFill>
                <a:effectLst/>
                <a:latin typeface="+mn-lt"/>
                <a:ea typeface="+mn-ea"/>
                <a:cs typeface="+mn-cs"/>
                <a:hlinkClick r:id="rId3"/>
              </a:rPr>
              <a:t>delta wave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Dominant R wave in V1</a:t>
            </a:r>
            <a:r>
              <a:rPr lang="en-US" sz="1200" b="0" i="0" kern="1200" dirty="0" smtClean="0">
                <a:solidFill>
                  <a:schemeClr val="tx1"/>
                </a:solidFill>
                <a:effectLst/>
                <a:latin typeface="+mn-lt"/>
                <a:ea typeface="+mn-ea"/>
                <a:cs typeface="+mn-cs"/>
              </a:rPr>
              <a:t> — this pattern is known as “</a:t>
            </a:r>
            <a:r>
              <a:rPr lang="en-US" sz="1200" b="1" i="0" kern="1200" dirty="0" smtClean="0">
                <a:solidFill>
                  <a:schemeClr val="tx1"/>
                </a:solidFill>
                <a:effectLst/>
                <a:latin typeface="+mn-lt"/>
                <a:ea typeface="+mn-ea"/>
                <a:cs typeface="+mn-cs"/>
              </a:rPr>
              <a:t>Type A” WPW</a:t>
            </a:r>
            <a:r>
              <a:rPr lang="en-US" sz="1200" b="0" i="0" kern="1200" dirty="0" smtClean="0">
                <a:solidFill>
                  <a:schemeClr val="tx1"/>
                </a:solidFill>
                <a:effectLst/>
                <a:latin typeface="+mn-lt"/>
                <a:ea typeface="+mn-ea"/>
                <a:cs typeface="+mn-cs"/>
              </a:rPr>
              <a:t> and is associated with a </a:t>
            </a:r>
            <a:r>
              <a:rPr lang="en-US" sz="1200" b="1" i="0" kern="1200" dirty="0" smtClean="0">
                <a:solidFill>
                  <a:schemeClr val="tx1"/>
                </a:solidFill>
                <a:effectLst/>
                <a:latin typeface="+mn-lt"/>
                <a:ea typeface="+mn-ea"/>
                <a:cs typeface="+mn-cs"/>
              </a:rPr>
              <a:t>left-sided accessory pathway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Tall R waves and inverted T waves in V1-3 mimicking </a:t>
            </a:r>
            <a:r>
              <a:rPr lang="en-US" sz="1200" b="0" i="0" u="none" strike="noStrike" kern="1200" dirty="0" smtClean="0">
                <a:solidFill>
                  <a:schemeClr val="tx1"/>
                </a:solidFill>
                <a:effectLst/>
                <a:latin typeface="+mn-lt"/>
                <a:ea typeface="+mn-ea"/>
                <a:cs typeface="+mn-cs"/>
                <a:hlinkClick r:id="rId4"/>
              </a:rPr>
              <a:t>right ventricular hypertrophy</a:t>
            </a:r>
            <a:r>
              <a:rPr lang="en-US" sz="1200" b="0" i="0" kern="1200" dirty="0" smtClean="0">
                <a:solidFill>
                  <a:schemeClr val="tx1"/>
                </a:solidFill>
                <a:effectLst/>
                <a:latin typeface="+mn-lt"/>
                <a:ea typeface="+mn-ea"/>
                <a:cs typeface="+mn-cs"/>
              </a:rPr>
              <a:t> — these changes are due to WPW and do not indicate underlying RVH.</a:t>
            </a:r>
          </a:p>
          <a:p>
            <a:r>
              <a:rPr lang="en-US" sz="1200" b="0" i="0" kern="1200" dirty="0" smtClean="0">
                <a:solidFill>
                  <a:schemeClr val="tx1"/>
                </a:solidFill>
                <a:effectLst/>
                <a:latin typeface="+mn-lt"/>
                <a:ea typeface="+mn-ea"/>
                <a:cs typeface="+mn-cs"/>
              </a:rPr>
              <a:t>Negative delta wave in </a:t>
            </a:r>
            <a:r>
              <a:rPr lang="en-US" sz="1200" b="0" i="0" kern="1200" dirty="0" err="1" smtClean="0">
                <a:solidFill>
                  <a:schemeClr val="tx1"/>
                </a:solidFill>
                <a:effectLst/>
                <a:latin typeface="+mn-lt"/>
                <a:ea typeface="+mn-ea"/>
                <a:cs typeface="+mn-cs"/>
              </a:rPr>
              <a:t>aVL</a:t>
            </a:r>
            <a:r>
              <a:rPr lang="en-US" sz="1200" b="0" i="0" kern="1200" dirty="0" smtClean="0">
                <a:solidFill>
                  <a:schemeClr val="tx1"/>
                </a:solidFill>
                <a:effectLst/>
                <a:latin typeface="+mn-lt"/>
                <a:ea typeface="+mn-ea"/>
                <a:cs typeface="+mn-cs"/>
              </a:rPr>
              <a:t> simulating the Q waves of </a:t>
            </a:r>
            <a:r>
              <a:rPr lang="en-US" sz="1200" b="0" i="0" u="none" strike="noStrike" kern="1200" dirty="0" smtClean="0">
                <a:solidFill>
                  <a:schemeClr val="tx1"/>
                </a:solidFill>
                <a:effectLst/>
                <a:latin typeface="+mn-lt"/>
                <a:ea typeface="+mn-ea"/>
                <a:cs typeface="+mn-cs"/>
                <a:hlinkClick r:id="rId5"/>
              </a:rPr>
              <a:t>lateral infarction</a:t>
            </a:r>
            <a:r>
              <a:rPr lang="en-US" sz="1200" b="0" i="0" kern="1200" dirty="0" smtClean="0">
                <a:solidFill>
                  <a:schemeClr val="tx1"/>
                </a:solidFill>
                <a:effectLst/>
                <a:latin typeface="+mn-lt"/>
                <a:ea typeface="+mn-ea"/>
                <a:cs typeface="+mn-cs"/>
              </a:rPr>
              <a:t> — this is referred to as the </a:t>
            </a:r>
            <a:r>
              <a:rPr lang="en-US" sz="1200" b="1" i="0" kern="1200" dirty="0" smtClean="0">
                <a:solidFill>
                  <a:schemeClr val="tx1"/>
                </a:solidFill>
                <a:effectLst/>
                <a:latin typeface="+mn-lt"/>
                <a:ea typeface="+mn-ea"/>
                <a:cs typeface="+mn-cs"/>
              </a:rPr>
              <a:t>“pseudo-infarction” pattern</a:t>
            </a:r>
            <a:r>
              <a:rPr lang="en-US" sz="1200" b="0" i="0" kern="1200" dirty="0" smtClean="0">
                <a:solidFill>
                  <a:schemeClr val="tx1"/>
                </a:solidFill>
                <a:effectLst/>
                <a:latin typeface="+mn-lt"/>
                <a:ea typeface="+mn-ea"/>
                <a:cs typeface="+mn-cs"/>
              </a:rPr>
              <a: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33</a:t>
            </a:fld>
            <a:endParaRPr lang="en-AU"/>
          </a:p>
        </p:txBody>
      </p:sp>
    </p:spTree>
    <p:extLst>
      <p:ext uri="{BB962C8B-B14F-4D97-AF65-F5344CB8AC3E}">
        <p14:creationId xmlns:p14="http://schemas.microsoft.com/office/powerpoint/2010/main" val="1470247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AF</a:t>
            </a:r>
            <a:r>
              <a:rPr lang="en-US" sz="1200" b="0" i="0" kern="1200" baseline="0" dirty="0" smtClean="0">
                <a:solidFill>
                  <a:schemeClr val="tx1"/>
                </a:solidFill>
                <a:effectLst/>
                <a:latin typeface="+mn-lt"/>
                <a:ea typeface="+mn-ea"/>
                <a:cs typeface="+mn-cs"/>
              </a:rPr>
              <a:t> WPW</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Known</a:t>
            </a:r>
            <a:r>
              <a:rPr lang="en-US" sz="1200" b="0" i="0" kern="1200" baseline="0" dirty="0" smtClean="0">
                <a:solidFill>
                  <a:schemeClr val="tx1"/>
                </a:solidFill>
                <a:effectLst/>
                <a:latin typeface="+mn-lt"/>
                <a:ea typeface="+mn-ea"/>
                <a:cs typeface="+mn-cs"/>
              </a:rPr>
              <a:t> WPW – palpitations – </a:t>
            </a:r>
            <a:r>
              <a:rPr lang="en-US" sz="1200" b="0" i="0" kern="1200" baseline="0" dirty="0" err="1" smtClean="0">
                <a:solidFill>
                  <a:schemeClr val="tx1"/>
                </a:solidFill>
                <a:effectLst/>
                <a:latin typeface="+mn-lt"/>
                <a:ea typeface="+mn-ea"/>
                <a:cs typeface="+mn-cs"/>
              </a:rPr>
              <a:t>Reg</a:t>
            </a:r>
            <a:r>
              <a:rPr lang="en-US" sz="1200" b="0" i="0" kern="1200" baseline="0" dirty="0" smtClean="0">
                <a:solidFill>
                  <a:schemeClr val="tx1"/>
                </a:solidFill>
                <a:effectLst/>
                <a:latin typeface="+mn-lt"/>
                <a:ea typeface="+mn-ea"/>
                <a:cs typeface="+mn-cs"/>
              </a:rPr>
              <a:t> drawing up Adenosine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Rapid, irregular, broad complex tachycardia (overall rate ~ 200 bpm) with a </a:t>
            </a:r>
            <a:r>
              <a:rPr lang="en-US" sz="1200" b="0" i="0" u="none" strike="noStrike" kern="1200" dirty="0" smtClean="0">
                <a:solidFill>
                  <a:schemeClr val="tx1"/>
                </a:solidFill>
                <a:effectLst/>
                <a:latin typeface="+mn-lt"/>
                <a:ea typeface="+mn-ea"/>
                <a:cs typeface="+mn-cs"/>
                <a:hlinkClick r:id="rId3"/>
              </a:rPr>
              <a:t>LBBB</a:t>
            </a:r>
            <a:r>
              <a:rPr lang="en-US" sz="1200" b="0" i="0" kern="1200" dirty="0" smtClean="0">
                <a:solidFill>
                  <a:schemeClr val="tx1"/>
                </a:solidFill>
                <a:effectLst/>
                <a:latin typeface="+mn-lt"/>
                <a:ea typeface="+mn-ea"/>
                <a:cs typeface="+mn-cs"/>
              </a:rPr>
              <a:t> morphology (dominant S wave in V1).</a:t>
            </a:r>
          </a:p>
          <a:p>
            <a:r>
              <a:rPr lang="en-US" sz="1200" b="0" i="0" kern="1200" dirty="0" smtClean="0">
                <a:solidFill>
                  <a:schemeClr val="tx1"/>
                </a:solidFill>
                <a:effectLst/>
                <a:latin typeface="+mn-lt"/>
                <a:ea typeface="+mn-ea"/>
                <a:cs typeface="+mn-cs"/>
              </a:rPr>
              <a:t>This could easily be mistaken for AF with LBBB.</a:t>
            </a:r>
          </a:p>
          <a:p>
            <a:r>
              <a:rPr lang="en-US" sz="1200" b="0" i="0" kern="1200" dirty="0" smtClean="0">
                <a:solidFill>
                  <a:schemeClr val="tx1"/>
                </a:solidFill>
                <a:effectLst/>
                <a:latin typeface="+mn-lt"/>
                <a:ea typeface="+mn-ea"/>
                <a:cs typeface="+mn-cs"/>
              </a:rPr>
              <a:t>However, the morphology is not typical of LBBB, the rate is too rapid (up to 300 bpm in places, i.e. too rapid to be conducted via the AV node) and there is a subtle beat-to-beat variation in the QRS width which is more typical of WPW (LBBB usually has fixed width QRS complexes).</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34</a:t>
            </a:fld>
            <a:endParaRPr lang="en-AU"/>
          </a:p>
        </p:txBody>
      </p:sp>
    </p:spTree>
    <p:extLst>
      <p:ext uri="{BB962C8B-B14F-4D97-AF65-F5344CB8AC3E}">
        <p14:creationId xmlns:p14="http://schemas.microsoft.com/office/powerpoint/2010/main" val="329172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ARVD</a:t>
            </a:r>
          </a:p>
          <a:p>
            <a:endParaRPr lang="en-AU" dirty="0" smtClean="0"/>
          </a:p>
          <a:p>
            <a:r>
              <a:rPr lang="en-US" sz="1200" b="0" i="0" u="none" strike="noStrike" kern="1200" dirty="0" smtClean="0">
                <a:solidFill>
                  <a:schemeClr val="tx1"/>
                </a:solidFill>
                <a:effectLst/>
                <a:latin typeface="+mn-lt"/>
                <a:ea typeface="+mn-ea"/>
                <a:cs typeface="+mn-cs"/>
                <a:hlinkClick r:id="rId3"/>
              </a:rPr>
              <a:t>Epsilon wave</a:t>
            </a:r>
            <a:r>
              <a:rPr lang="en-US" sz="1200" b="0" i="0" kern="1200" dirty="0" smtClean="0">
                <a:solidFill>
                  <a:schemeClr val="tx1"/>
                </a:solidFill>
                <a:effectLst/>
                <a:latin typeface="+mn-lt"/>
                <a:ea typeface="+mn-ea"/>
                <a:cs typeface="+mn-cs"/>
              </a:rPr>
              <a:t> (most specific finding, seen in 30% of patients)</a:t>
            </a:r>
          </a:p>
          <a:p>
            <a:r>
              <a:rPr lang="en-US" sz="1200" b="1" i="0" kern="1200" dirty="0" smtClean="0">
                <a:solidFill>
                  <a:schemeClr val="tx1"/>
                </a:solidFill>
                <a:effectLst/>
                <a:latin typeface="+mn-lt"/>
                <a:ea typeface="+mn-ea"/>
                <a:cs typeface="+mn-cs"/>
              </a:rPr>
              <a:t>T wave inversions</a:t>
            </a:r>
            <a:r>
              <a:rPr lang="en-US" sz="1200" b="0" i="0" kern="1200" dirty="0" smtClean="0">
                <a:solidFill>
                  <a:schemeClr val="tx1"/>
                </a:solidFill>
                <a:effectLst/>
                <a:latin typeface="+mn-lt"/>
                <a:ea typeface="+mn-ea"/>
                <a:cs typeface="+mn-cs"/>
              </a:rPr>
              <a:t> in V1-3 (85% of patients)</a:t>
            </a:r>
          </a:p>
          <a:p>
            <a:r>
              <a:rPr lang="en-US" sz="1200" b="1" i="0" kern="1200" dirty="0" smtClean="0">
                <a:solidFill>
                  <a:schemeClr val="tx1"/>
                </a:solidFill>
                <a:effectLst/>
                <a:latin typeface="+mn-lt"/>
                <a:ea typeface="+mn-ea"/>
                <a:cs typeface="+mn-cs"/>
              </a:rPr>
              <a:t>Prolonged S-wave upstroke</a:t>
            </a:r>
            <a:r>
              <a:rPr lang="en-US" sz="1200" b="0" i="0" kern="1200" dirty="0" smtClean="0">
                <a:solidFill>
                  <a:schemeClr val="tx1"/>
                </a:solidFill>
                <a:effectLst/>
                <a:latin typeface="+mn-lt"/>
                <a:ea typeface="+mn-ea"/>
                <a:cs typeface="+mn-cs"/>
              </a:rPr>
              <a:t> of 55ms in V1-3 (95% of patients)</a:t>
            </a:r>
          </a:p>
          <a:p>
            <a:r>
              <a:rPr lang="en-US" sz="1200" b="1" i="0" kern="1200" dirty="0" err="1" smtClean="0">
                <a:solidFill>
                  <a:schemeClr val="tx1"/>
                </a:solidFill>
                <a:effectLst/>
                <a:latin typeface="+mn-lt"/>
                <a:ea typeface="+mn-ea"/>
                <a:cs typeface="+mn-cs"/>
              </a:rPr>
              <a:t>Localised</a:t>
            </a:r>
            <a:r>
              <a:rPr lang="en-US" sz="1200" b="1" i="0" kern="1200" dirty="0" smtClean="0">
                <a:solidFill>
                  <a:schemeClr val="tx1"/>
                </a:solidFill>
                <a:effectLst/>
                <a:latin typeface="+mn-lt"/>
                <a:ea typeface="+mn-ea"/>
                <a:cs typeface="+mn-cs"/>
              </a:rPr>
              <a:t> QRS widening</a:t>
            </a:r>
            <a:r>
              <a:rPr lang="en-US" sz="1200" b="0" i="0" kern="1200" dirty="0" smtClean="0">
                <a:solidFill>
                  <a:schemeClr val="tx1"/>
                </a:solidFill>
                <a:effectLst/>
                <a:latin typeface="+mn-lt"/>
                <a:ea typeface="+mn-ea"/>
                <a:cs typeface="+mn-cs"/>
              </a:rPr>
              <a:t> of 110ms in V1-3</a:t>
            </a:r>
          </a:p>
          <a:p>
            <a:r>
              <a:rPr lang="en-US" sz="1200" b="1" i="0" kern="1200" dirty="0" smtClean="0">
                <a:solidFill>
                  <a:schemeClr val="tx1"/>
                </a:solidFill>
                <a:effectLst/>
                <a:latin typeface="+mn-lt"/>
                <a:ea typeface="+mn-ea"/>
                <a:cs typeface="+mn-cs"/>
              </a:rPr>
              <a:t>Paroxysmal episodes of ventricular tachycardia</a:t>
            </a:r>
            <a:r>
              <a:rPr lang="en-US" sz="1200" b="0" i="0" kern="1200" dirty="0" smtClean="0">
                <a:solidFill>
                  <a:schemeClr val="tx1"/>
                </a:solidFill>
                <a:effectLst/>
                <a:latin typeface="+mn-lt"/>
                <a:ea typeface="+mn-ea"/>
                <a:cs typeface="+mn-cs"/>
              </a:rPr>
              <a:t> with LBBB morphology (e.g. </a:t>
            </a:r>
            <a:r>
              <a:rPr lang="en-US" sz="1200" b="0" i="0" u="none" strike="noStrike" kern="1200" dirty="0" smtClean="0">
                <a:solidFill>
                  <a:schemeClr val="tx1"/>
                </a:solidFill>
                <a:effectLst/>
                <a:latin typeface="+mn-lt"/>
                <a:ea typeface="+mn-ea"/>
                <a:cs typeface="+mn-cs"/>
                <a:hlinkClick r:id="rId4"/>
              </a:rPr>
              <a:t>right ventricular VT</a:t>
            </a:r>
            <a:r>
              <a:rPr lang="en-US" sz="1200" b="0" i="0" kern="1200" dirty="0" smtClean="0">
                <a:solidFill>
                  <a:schemeClr val="tx1"/>
                </a:solidFill>
                <a:effectLst/>
                <a:latin typeface="+mn-lt"/>
                <a:ea typeface="+mn-ea"/>
                <a:cs typeface="+mn-cs"/>
              </a:rPr>
              <a:t>).</a:t>
            </a:r>
          </a:p>
          <a:p>
            <a:endParaRPr lang="en-AU" dirty="0" smtClean="0"/>
          </a:p>
          <a:p>
            <a:r>
              <a:rPr lang="en-US" sz="1200" b="0" i="0" kern="1200" dirty="0" smtClean="0">
                <a:solidFill>
                  <a:schemeClr val="tx1"/>
                </a:solidFill>
                <a:effectLst/>
                <a:latin typeface="+mn-lt"/>
                <a:ea typeface="+mn-ea"/>
                <a:cs typeface="+mn-cs"/>
              </a:rPr>
              <a:t>An inherited myocardial disease associated with </a:t>
            </a:r>
            <a:r>
              <a:rPr lang="en-US" sz="1200" b="1" i="0" kern="1200" dirty="0" smtClean="0">
                <a:solidFill>
                  <a:schemeClr val="tx1"/>
                </a:solidFill>
                <a:effectLst/>
                <a:latin typeface="+mn-lt"/>
                <a:ea typeface="+mn-ea"/>
                <a:cs typeface="+mn-cs"/>
              </a:rPr>
              <a:t>paroxysmal ventricular arrhythmias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sudden cardiac death</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Characterized pathologically by fibro-fatty replacement of the right ventricular myocardium.</a:t>
            </a:r>
          </a:p>
          <a:p>
            <a:r>
              <a:rPr lang="en-US" sz="1200" b="0" i="0" kern="1200" dirty="0" smtClean="0">
                <a:solidFill>
                  <a:schemeClr val="tx1"/>
                </a:solidFill>
                <a:effectLst/>
                <a:latin typeface="+mn-lt"/>
                <a:ea typeface="+mn-ea"/>
                <a:cs typeface="+mn-cs"/>
              </a:rPr>
              <a:t>The second most common cause of sudden cardiac death in young people (after HOCM), causing</a:t>
            </a:r>
            <a:r>
              <a:rPr lang="en-US" sz="1200" b="0" i="1" kern="1200" dirty="0" smtClean="0">
                <a:solidFill>
                  <a:schemeClr val="tx1"/>
                </a:solidFill>
                <a:effectLst/>
                <a:latin typeface="+mn-lt"/>
                <a:ea typeface="+mn-ea"/>
                <a:cs typeface="+mn-cs"/>
              </a:rPr>
              <a:t> up to</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20% of sudden cardiac deaths in patients &lt; 35 </a:t>
            </a:r>
            <a:r>
              <a:rPr lang="en-US" sz="1200" b="0" i="1" kern="1200" dirty="0" err="1" smtClean="0">
                <a:solidFill>
                  <a:schemeClr val="tx1"/>
                </a:solidFill>
                <a:effectLst/>
                <a:latin typeface="+mn-lt"/>
                <a:ea typeface="+mn-ea"/>
                <a:cs typeface="+mn-cs"/>
              </a:rPr>
              <a:t>yrs</a:t>
            </a:r>
            <a:r>
              <a:rPr lang="en-US" sz="1200" b="0" i="1" kern="1200" dirty="0" smtClean="0">
                <a:solidFill>
                  <a:schemeClr val="tx1"/>
                </a:solidFill>
                <a:effectLst/>
                <a:latin typeface="+mn-lt"/>
                <a:ea typeface="+mn-ea"/>
                <a:cs typeface="+mn-cs"/>
              </a:rPr>
              <a:t> of age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Typically inherited as an </a:t>
            </a:r>
            <a:r>
              <a:rPr lang="en-US" sz="1200" b="1" i="0" kern="1200" dirty="0" smtClean="0">
                <a:solidFill>
                  <a:schemeClr val="tx1"/>
                </a:solidFill>
                <a:effectLst/>
                <a:latin typeface="+mn-lt"/>
                <a:ea typeface="+mn-ea"/>
                <a:cs typeface="+mn-cs"/>
              </a:rPr>
              <a:t>autosomal dominant</a:t>
            </a:r>
            <a:r>
              <a:rPr lang="en-US" sz="1200" b="0" i="0" kern="1200" dirty="0" smtClean="0">
                <a:solidFill>
                  <a:schemeClr val="tx1"/>
                </a:solidFill>
                <a:effectLst/>
                <a:latin typeface="+mn-lt"/>
                <a:ea typeface="+mn-ea"/>
                <a:cs typeface="+mn-cs"/>
              </a:rPr>
              <a:t> trait, with variable penetrance and expression (there is an autosomal recessive form called </a:t>
            </a:r>
            <a:r>
              <a:rPr lang="en-US" sz="1200" b="0" i="0" u="none" strike="noStrike" kern="1200" dirty="0" smtClean="0">
                <a:solidFill>
                  <a:schemeClr val="tx1"/>
                </a:solidFill>
                <a:effectLst/>
                <a:latin typeface="+mn-lt"/>
                <a:ea typeface="+mn-ea"/>
                <a:cs typeface="+mn-cs"/>
                <a:hlinkClick r:id="rId5"/>
              </a:rPr>
              <a:t>Naxos Disease</a:t>
            </a:r>
            <a:r>
              <a:rPr lang="en-US" sz="1200" b="0" i="0" kern="1200" dirty="0" smtClean="0">
                <a:solidFill>
                  <a:schemeClr val="tx1"/>
                </a:solidFill>
                <a:effectLst/>
                <a:latin typeface="+mn-lt"/>
                <a:ea typeface="+mn-ea"/>
                <a:cs typeface="+mn-cs"/>
              </a:rPr>
              <a:t>, which is associated with woolly hair and skin changes).</a:t>
            </a:r>
          </a:p>
          <a:p>
            <a:r>
              <a:rPr lang="en-US" sz="1200" b="0" i="0" kern="1200" dirty="0" smtClean="0">
                <a:solidFill>
                  <a:schemeClr val="tx1"/>
                </a:solidFill>
                <a:effectLst/>
                <a:latin typeface="+mn-lt"/>
                <a:ea typeface="+mn-ea"/>
                <a:cs typeface="+mn-cs"/>
              </a:rPr>
              <a:t>More common in men than women (3:1) and in people of Italian or Greek descent.</a:t>
            </a:r>
          </a:p>
          <a:p>
            <a:r>
              <a:rPr lang="en-US" sz="1200" b="0" i="0" kern="1200" dirty="0" smtClean="0">
                <a:solidFill>
                  <a:schemeClr val="tx1"/>
                </a:solidFill>
                <a:effectLst/>
                <a:latin typeface="+mn-lt"/>
                <a:ea typeface="+mn-ea"/>
                <a:cs typeface="+mn-cs"/>
              </a:rPr>
              <a:t>Estimated to affect approximately 1 in 5,000 people overall.</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35</a:t>
            </a:fld>
            <a:endParaRPr lang="en-AU"/>
          </a:p>
        </p:txBody>
      </p:sp>
    </p:spTree>
    <p:extLst>
      <p:ext uri="{BB962C8B-B14F-4D97-AF65-F5344CB8AC3E}">
        <p14:creationId xmlns:p14="http://schemas.microsoft.com/office/powerpoint/2010/main" val="254643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Epsilon</a:t>
            </a:r>
            <a:r>
              <a:rPr lang="en-AU" baseline="0" dirty="0" smtClean="0"/>
              <a:t> Wave</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36</a:t>
            </a:fld>
            <a:endParaRPr lang="en-AU"/>
          </a:p>
        </p:txBody>
      </p:sp>
    </p:spTree>
    <p:extLst>
      <p:ext uri="{BB962C8B-B14F-4D97-AF65-F5344CB8AC3E}">
        <p14:creationId xmlns:p14="http://schemas.microsoft.com/office/powerpoint/2010/main" val="53225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Posterior MI on posterior leads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Marked </a:t>
            </a:r>
            <a:r>
              <a:rPr lang="en-US" sz="1200" b="0" i="0" kern="1200" dirty="0" smtClean="0">
                <a:solidFill>
                  <a:schemeClr val="tx1"/>
                </a:solidFill>
                <a:effectLst/>
                <a:latin typeface="+mn-lt"/>
                <a:ea typeface="+mn-ea"/>
                <a:cs typeface="+mn-cs"/>
              </a:rPr>
              <a:t>ST elevation in V7-9 with Q-wave formation confirms involvement of the posterior wall, making this an inferior-lateral-posterior STEMI (= big territory infarct!).</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5</a:t>
            </a:fld>
            <a:endParaRPr lang="en-AU"/>
          </a:p>
        </p:txBody>
      </p:sp>
    </p:spTree>
    <p:extLst>
      <p:ext uri="{BB962C8B-B14F-4D97-AF65-F5344CB8AC3E}">
        <p14:creationId xmlns:p14="http://schemas.microsoft.com/office/powerpoint/2010/main" val="388572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Complete Heart Block </a:t>
            </a:r>
            <a:r>
              <a:rPr lang="en-AU" b="1" dirty="0" smtClean="0"/>
              <a:t>Rate 15</a:t>
            </a:r>
          </a:p>
          <a:p>
            <a:endParaRPr lang="en-AU" dirty="0" smtClean="0"/>
          </a:p>
          <a:p>
            <a:r>
              <a:rPr lang="en-US" sz="1200" b="0" i="0" kern="1200" dirty="0" smtClean="0">
                <a:solidFill>
                  <a:schemeClr val="tx1"/>
                </a:solidFill>
                <a:effectLst/>
                <a:latin typeface="+mn-lt"/>
                <a:ea typeface="+mn-ea"/>
                <a:cs typeface="+mn-cs"/>
              </a:rPr>
              <a:t>In complete heart block, there is complete absence of AV conduction – </a:t>
            </a:r>
            <a:r>
              <a:rPr lang="en-US" sz="1200" b="0" i="1" kern="1200" dirty="0" smtClean="0">
                <a:solidFill>
                  <a:schemeClr val="tx1"/>
                </a:solidFill>
                <a:effectLst/>
                <a:latin typeface="+mn-lt"/>
                <a:ea typeface="+mn-ea"/>
                <a:cs typeface="+mn-cs"/>
              </a:rPr>
              <a:t>none</a:t>
            </a:r>
            <a:r>
              <a:rPr lang="en-US" sz="1200" b="0" i="0" kern="1200" dirty="0" smtClean="0">
                <a:solidFill>
                  <a:schemeClr val="tx1"/>
                </a:solidFill>
                <a:effectLst/>
                <a:latin typeface="+mn-lt"/>
                <a:ea typeface="+mn-ea"/>
                <a:cs typeface="+mn-cs"/>
              </a:rPr>
              <a:t> of the supraventricular impulses are conducted to the ventricles.</a:t>
            </a:r>
          </a:p>
          <a:p>
            <a:r>
              <a:rPr lang="en-US" sz="1200" b="0" i="0" kern="1200" dirty="0" err="1" smtClean="0">
                <a:solidFill>
                  <a:schemeClr val="tx1"/>
                </a:solidFill>
                <a:effectLst/>
                <a:latin typeface="+mn-lt"/>
                <a:ea typeface="+mn-ea"/>
                <a:cs typeface="+mn-cs"/>
              </a:rPr>
              <a:t>Perfusing</a:t>
            </a:r>
            <a:r>
              <a:rPr lang="en-US" sz="1200" b="0" i="0" kern="1200" dirty="0" smtClean="0">
                <a:solidFill>
                  <a:schemeClr val="tx1"/>
                </a:solidFill>
                <a:effectLst/>
                <a:latin typeface="+mn-lt"/>
                <a:ea typeface="+mn-ea"/>
                <a:cs typeface="+mn-cs"/>
              </a:rPr>
              <a:t> rhythm is maintained by a </a:t>
            </a:r>
            <a:r>
              <a:rPr lang="en-US" sz="1200" b="0" i="0" u="none" strike="noStrike" kern="1200" dirty="0" smtClean="0">
                <a:solidFill>
                  <a:schemeClr val="tx1"/>
                </a:solidFill>
                <a:effectLst/>
                <a:latin typeface="+mn-lt"/>
                <a:ea typeface="+mn-ea"/>
                <a:cs typeface="+mn-cs"/>
                <a:hlinkClick r:id="rId3"/>
              </a:rPr>
              <a:t>junctional</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4"/>
              </a:rPr>
              <a:t>ventricular</a:t>
            </a:r>
            <a:r>
              <a:rPr lang="en-US" sz="1200" b="0" i="0" kern="1200" dirty="0" smtClean="0">
                <a:solidFill>
                  <a:schemeClr val="tx1"/>
                </a:solidFill>
                <a:effectLst/>
                <a:latin typeface="+mn-lt"/>
                <a:ea typeface="+mn-ea"/>
                <a:cs typeface="+mn-cs"/>
              </a:rPr>
              <a:t> escape rhythm. Alternatively, the patient may suffer ventricular standstill leading to syncope (if self-terminating) or sudden cardiac death (if prolonged).</a:t>
            </a:r>
          </a:p>
          <a:p>
            <a:r>
              <a:rPr lang="en-US" sz="1200" b="0" i="0" kern="1200" dirty="0" smtClean="0">
                <a:solidFill>
                  <a:schemeClr val="tx1"/>
                </a:solidFill>
                <a:effectLst/>
                <a:latin typeface="+mn-lt"/>
                <a:ea typeface="+mn-ea"/>
                <a:cs typeface="+mn-cs"/>
              </a:rPr>
              <a:t>Typically the patient will have severe bradycardia with independent atrial and ventricular rates, i.e. AV dissociation</a:t>
            </a:r>
            <a:r>
              <a:rPr lang="en-US" sz="1200" b="0" i="1"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AU" dirty="0" smtClean="0"/>
          </a:p>
          <a:p>
            <a:endParaRPr lang="en-AU" dirty="0" smtClean="0"/>
          </a:p>
          <a:p>
            <a:r>
              <a:rPr lang="en-AU" sz="1200" b="0" i="0" u="none" strike="noStrike" kern="1200" dirty="0" smtClean="0">
                <a:solidFill>
                  <a:schemeClr val="tx1"/>
                </a:solidFill>
                <a:effectLst/>
                <a:latin typeface="+mn-lt"/>
                <a:ea typeface="+mn-ea"/>
                <a:cs typeface="+mn-cs"/>
                <a:hlinkClick r:id="rId5"/>
              </a:rPr>
              <a:t>Inferior myocardial infarction</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AV-nodal blocking drugs (e.g. </a:t>
            </a:r>
            <a:r>
              <a:rPr lang="en-AU" sz="1200" b="0" i="0" u="none" strike="noStrike" kern="1200" dirty="0" smtClean="0">
                <a:solidFill>
                  <a:schemeClr val="tx1"/>
                </a:solidFill>
                <a:effectLst/>
                <a:latin typeface="+mn-lt"/>
                <a:ea typeface="+mn-ea"/>
                <a:cs typeface="+mn-cs"/>
                <a:hlinkClick r:id="rId6"/>
              </a:rPr>
              <a:t>calcium-channel blockers</a:t>
            </a:r>
            <a:r>
              <a:rPr lang="en-AU" sz="1200" b="0" i="0" kern="120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hlinkClick r:id="rId6"/>
              </a:rPr>
              <a:t>beta-blockers</a:t>
            </a:r>
            <a:r>
              <a:rPr lang="en-AU" sz="1200" b="0" i="0" kern="120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hlinkClick r:id="rId7"/>
              </a:rPr>
              <a:t>digoxin</a:t>
            </a:r>
            <a:r>
              <a:rPr lang="en-AU" sz="1200" b="0" i="0" kern="1200" dirty="0" smtClean="0">
                <a:solidFill>
                  <a:schemeClr val="tx1"/>
                </a:solidFill>
                <a:effectLst/>
                <a:latin typeface="+mn-lt"/>
                <a:ea typeface="+mn-ea"/>
                <a:cs typeface="+mn-cs"/>
              </a:rPr>
              <a:t>)</a:t>
            </a:r>
          </a:p>
          <a:p>
            <a:r>
              <a:rPr lang="en-AU" sz="1200" b="0" i="0" kern="1200" dirty="0" smtClean="0">
                <a:solidFill>
                  <a:schemeClr val="tx1"/>
                </a:solidFill>
                <a:effectLst/>
                <a:latin typeface="+mn-lt"/>
                <a:ea typeface="+mn-ea"/>
                <a:cs typeface="+mn-cs"/>
              </a:rPr>
              <a:t>Idiopathic degeneration of the conducting system (</a:t>
            </a:r>
            <a:r>
              <a:rPr lang="en-AU" sz="1200" b="0" i="0" kern="1200" dirty="0" err="1" smtClean="0">
                <a:solidFill>
                  <a:schemeClr val="tx1"/>
                </a:solidFill>
                <a:effectLst/>
                <a:latin typeface="+mn-lt"/>
                <a:ea typeface="+mn-ea"/>
                <a:cs typeface="+mn-cs"/>
              </a:rPr>
              <a:t>Lenegre’s</a:t>
            </a:r>
            <a:r>
              <a:rPr lang="en-AU" sz="1200" b="0" i="0" kern="1200" dirty="0" smtClean="0">
                <a:solidFill>
                  <a:schemeClr val="tx1"/>
                </a:solidFill>
                <a:effectLst/>
                <a:latin typeface="+mn-lt"/>
                <a:ea typeface="+mn-ea"/>
                <a:cs typeface="+mn-cs"/>
              </a:rPr>
              <a:t> or Lev’s disease)</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6</a:t>
            </a:fld>
            <a:endParaRPr lang="en-AU"/>
          </a:p>
        </p:txBody>
      </p:sp>
    </p:spTree>
    <p:extLst>
      <p:ext uri="{BB962C8B-B14F-4D97-AF65-F5344CB8AC3E}">
        <p14:creationId xmlns:p14="http://schemas.microsoft.com/office/powerpoint/2010/main" val="390039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RV Infarction</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ST </a:t>
            </a:r>
            <a:r>
              <a:rPr lang="en-US" sz="1200" b="1" i="0" kern="1200" dirty="0" smtClean="0">
                <a:solidFill>
                  <a:schemeClr val="tx1"/>
                </a:solidFill>
                <a:effectLst/>
                <a:latin typeface="+mn-lt"/>
                <a:ea typeface="+mn-ea"/>
                <a:cs typeface="+mn-cs"/>
              </a:rPr>
              <a:t>elevation in V1 </a:t>
            </a:r>
            <a:r>
              <a:rPr lang="en-US" sz="1200" b="0" i="0" kern="1200" dirty="0" smtClean="0">
                <a:solidFill>
                  <a:schemeClr val="tx1"/>
                </a:solidFill>
                <a:effectLst/>
                <a:latin typeface="+mn-lt"/>
                <a:ea typeface="+mn-ea"/>
                <a:cs typeface="+mn-cs"/>
              </a:rPr>
              <a:t>– the only standard ECG lead that looks directly at the right ventricle.</a:t>
            </a:r>
          </a:p>
          <a:p>
            <a:r>
              <a:rPr lang="en-US" sz="1200" b="1" i="0" kern="1200" dirty="0" smtClean="0">
                <a:solidFill>
                  <a:schemeClr val="tx1"/>
                </a:solidFill>
                <a:effectLst/>
                <a:latin typeface="+mn-lt"/>
                <a:ea typeface="+mn-ea"/>
                <a:cs typeface="+mn-cs"/>
              </a:rPr>
              <a:t>ST elevation in lead III &gt; lead II</a:t>
            </a:r>
            <a:r>
              <a:rPr lang="en-US" sz="1200" b="0" i="0" kern="1200" dirty="0" smtClean="0">
                <a:solidFill>
                  <a:schemeClr val="tx1"/>
                </a:solidFill>
                <a:effectLst/>
                <a:latin typeface="+mn-lt"/>
                <a:ea typeface="+mn-ea"/>
                <a:cs typeface="+mn-cs"/>
              </a:rPr>
              <a:t>  – because lead III is more “rightward facing” than lead II and hence more sensitive to the injury current produced by the right ventricle.</a:t>
            </a:r>
          </a:p>
          <a:p>
            <a:r>
              <a:rPr lang="en-US" sz="1200" b="0" i="0" kern="1200" dirty="0" smtClean="0">
                <a:solidFill>
                  <a:schemeClr val="tx1"/>
                </a:solidFill>
                <a:effectLst/>
                <a:latin typeface="+mn-lt"/>
                <a:ea typeface="+mn-ea"/>
                <a:cs typeface="+mn-cs"/>
              </a:rPr>
              <a:t>Other useful tips for spotting right ventricular MI:</a:t>
            </a:r>
          </a:p>
          <a:p>
            <a:r>
              <a:rPr lang="en-US" sz="1200" b="1" i="0" kern="1200" dirty="0" smtClean="0">
                <a:solidFill>
                  <a:schemeClr val="tx1"/>
                </a:solidFill>
                <a:effectLst/>
                <a:latin typeface="+mn-lt"/>
                <a:ea typeface="+mn-ea"/>
                <a:cs typeface="+mn-cs"/>
              </a:rPr>
              <a:t>ST elevation in V1 &gt; V2</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ST elevation in V1</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 ST depression in V2</a:t>
            </a:r>
            <a:r>
              <a:rPr lang="en-US" sz="1200" b="0" i="0" kern="1200" dirty="0" smtClean="0">
                <a:solidFill>
                  <a:schemeClr val="tx1"/>
                </a:solidFill>
                <a:effectLst/>
                <a:latin typeface="+mn-lt"/>
                <a:ea typeface="+mn-ea"/>
                <a:cs typeface="+mn-cs"/>
              </a:rPr>
              <a:t> (= highly specific for RV MI).</a:t>
            </a:r>
          </a:p>
          <a:p>
            <a:r>
              <a:rPr lang="en-US" sz="1200" b="0" i="0" kern="1200" dirty="0" smtClean="0">
                <a:solidFill>
                  <a:schemeClr val="tx1"/>
                </a:solidFill>
                <a:effectLst/>
                <a:latin typeface="+mn-lt"/>
                <a:ea typeface="+mn-ea"/>
                <a:cs typeface="+mn-cs"/>
              </a:rPr>
              <a:t>Isoelectric ST segment in V1 with marked ST depression in V2.</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Inferior STEMI. Right ventricular infarction is suggested by:</a:t>
            </a:r>
          </a:p>
          <a:p>
            <a:r>
              <a:rPr lang="en-US" sz="1200" b="0" i="0" kern="1200" dirty="0" smtClean="0">
                <a:solidFill>
                  <a:schemeClr val="tx1"/>
                </a:solidFill>
                <a:effectLst/>
                <a:latin typeface="+mn-lt"/>
                <a:ea typeface="+mn-ea"/>
                <a:cs typeface="+mn-cs"/>
              </a:rPr>
              <a:t>ST elevation in V1</a:t>
            </a:r>
          </a:p>
          <a:p>
            <a:r>
              <a:rPr lang="en-US" sz="1200" b="0" i="0" kern="1200" dirty="0" smtClean="0">
                <a:solidFill>
                  <a:schemeClr val="tx1"/>
                </a:solidFill>
                <a:effectLst/>
                <a:latin typeface="+mn-lt"/>
                <a:ea typeface="+mn-ea"/>
                <a:cs typeface="+mn-cs"/>
              </a:rPr>
              <a:t>ST elevation in lead III &gt; lead II</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7</a:t>
            </a:fld>
            <a:endParaRPr lang="en-AU"/>
          </a:p>
        </p:txBody>
      </p:sp>
    </p:spTree>
    <p:extLst>
      <p:ext uri="{BB962C8B-B14F-4D97-AF65-F5344CB8AC3E}">
        <p14:creationId xmlns:p14="http://schemas.microsoft.com/office/powerpoint/2010/main" val="303062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RV lead position</a:t>
            </a:r>
          </a:p>
          <a:p>
            <a:endParaRPr lang="en-AU" b="1" dirty="0" smtClean="0"/>
          </a:p>
          <a:p>
            <a:r>
              <a:rPr lang="en-AU" b="0" dirty="0" smtClean="0"/>
              <a:t>Lead</a:t>
            </a:r>
            <a:r>
              <a:rPr lang="en-AU" b="0" baseline="0" dirty="0" smtClean="0"/>
              <a:t> V4R is most sensitive and can be moved as a single lead to look for RV infarct</a:t>
            </a:r>
            <a:endParaRPr lang="en-AU" b="0" dirty="0"/>
          </a:p>
        </p:txBody>
      </p:sp>
      <p:sp>
        <p:nvSpPr>
          <p:cNvPr id="4" name="Slide Number Placeholder 3"/>
          <p:cNvSpPr>
            <a:spLocks noGrp="1"/>
          </p:cNvSpPr>
          <p:nvPr>
            <p:ph type="sldNum" sz="quarter" idx="10"/>
          </p:nvPr>
        </p:nvSpPr>
        <p:spPr/>
        <p:txBody>
          <a:bodyPr/>
          <a:lstStyle/>
          <a:p>
            <a:fld id="{CEBB33C2-EAA4-476E-81ED-002EB7833475}" type="slidenum">
              <a:rPr lang="en-AU" smtClean="0"/>
              <a:t>8</a:t>
            </a:fld>
            <a:endParaRPr lang="en-AU"/>
          </a:p>
        </p:txBody>
      </p:sp>
    </p:spTree>
    <p:extLst>
      <p:ext uri="{BB962C8B-B14F-4D97-AF65-F5344CB8AC3E}">
        <p14:creationId xmlns:p14="http://schemas.microsoft.com/office/powerpoint/2010/main" val="123723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RV</a:t>
            </a:r>
            <a:r>
              <a:rPr lang="en-AU" b="1" baseline="0" dirty="0" smtClean="0"/>
              <a:t> Infarct on V4R lead</a:t>
            </a:r>
            <a:endParaRPr lang="en-AU" b="1" dirty="0"/>
          </a:p>
        </p:txBody>
      </p:sp>
      <p:sp>
        <p:nvSpPr>
          <p:cNvPr id="4" name="Slide Number Placeholder 3"/>
          <p:cNvSpPr>
            <a:spLocks noGrp="1"/>
          </p:cNvSpPr>
          <p:nvPr>
            <p:ph type="sldNum" sz="quarter" idx="10"/>
          </p:nvPr>
        </p:nvSpPr>
        <p:spPr/>
        <p:txBody>
          <a:bodyPr/>
          <a:lstStyle/>
          <a:p>
            <a:fld id="{CEBB33C2-EAA4-476E-81ED-002EB7833475}" type="slidenum">
              <a:rPr lang="en-AU" smtClean="0"/>
              <a:t>9</a:t>
            </a:fld>
            <a:endParaRPr lang="en-AU"/>
          </a:p>
        </p:txBody>
      </p:sp>
    </p:spTree>
    <p:extLst>
      <p:ext uri="{BB962C8B-B14F-4D97-AF65-F5344CB8AC3E}">
        <p14:creationId xmlns:p14="http://schemas.microsoft.com/office/powerpoint/2010/main" val="7694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Atrial flutter</a:t>
            </a:r>
            <a:endParaRPr lang="en-AU" b="1" dirty="0" smtClean="0"/>
          </a:p>
          <a:p>
            <a:endParaRPr lang="en-AU" dirty="0" smtClean="0"/>
          </a:p>
          <a:p>
            <a:r>
              <a:rPr lang="en-US" sz="1200" b="0" i="0" kern="1200" dirty="0" smtClean="0">
                <a:solidFill>
                  <a:schemeClr val="tx1"/>
                </a:solidFill>
                <a:effectLst/>
                <a:latin typeface="+mn-lt"/>
                <a:ea typeface="+mn-ea"/>
                <a:cs typeface="+mn-cs"/>
              </a:rPr>
              <a:t>Inverted flutter waves in II, III + </a:t>
            </a:r>
            <a:r>
              <a:rPr lang="en-US" sz="1200" b="0" i="0" kern="1200" dirty="0" err="1" smtClean="0">
                <a:solidFill>
                  <a:schemeClr val="tx1"/>
                </a:solidFill>
                <a:effectLst/>
                <a:latin typeface="+mn-lt"/>
                <a:ea typeface="+mn-ea"/>
                <a:cs typeface="+mn-cs"/>
              </a:rPr>
              <a:t>aVF</a:t>
            </a:r>
            <a:r>
              <a:rPr lang="en-US" sz="1200" b="0" i="0" kern="1200" dirty="0" smtClean="0">
                <a:solidFill>
                  <a:schemeClr val="tx1"/>
                </a:solidFill>
                <a:effectLst/>
                <a:latin typeface="+mn-lt"/>
                <a:ea typeface="+mn-ea"/>
                <a:cs typeface="+mn-cs"/>
              </a:rPr>
              <a:t> with atrial rate ~ 300 bpm</a:t>
            </a:r>
          </a:p>
          <a:p>
            <a:r>
              <a:rPr lang="en-US" sz="1200" b="0" i="0" kern="1200" dirty="0" smtClean="0">
                <a:solidFill>
                  <a:schemeClr val="tx1"/>
                </a:solidFill>
                <a:effectLst/>
                <a:latin typeface="+mn-lt"/>
                <a:ea typeface="+mn-ea"/>
                <a:cs typeface="+mn-cs"/>
              </a:rPr>
              <a:t>Positive flutter waves in V1 resembling P waves</a:t>
            </a:r>
          </a:p>
          <a:p>
            <a:r>
              <a:rPr lang="en-US" sz="1200" b="0" i="0" kern="1200" dirty="0" smtClean="0">
                <a:solidFill>
                  <a:schemeClr val="tx1"/>
                </a:solidFill>
                <a:effectLst/>
                <a:latin typeface="+mn-lt"/>
                <a:ea typeface="+mn-ea"/>
                <a:cs typeface="+mn-cs"/>
              </a:rPr>
              <a:t>The degree of AV block varies from 2:1 to 4:1</a:t>
            </a:r>
          </a:p>
          <a:p>
            <a:r>
              <a:rPr lang="en-US" sz="1200" b="0" i="0" kern="1200" dirty="0" smtClean="0">
                <a:solidFill>
                  <a:schemeClr val="tx1"/>
                </a:solidFill>
                <a:effectLst/>
                <a:latin typeface="+mn-lt"/>
                <a:ea typeface="+mn-ea"/>
                <a:cs typeface="+mn-cs"/>
              </a:rPr>
              <a:t>The diagnosis of flutter with variable block could be inferred here from the R-R intervals alone (e.g. if flutter waves were indistinct) — note how the R-R intervals during periods of 4:1 block are approximately double the R-R intervals during 2:1 block.</a:t>
            </a:r>
          </a:p>
          <a:p>
            <a:endParaRPr lang="en-AU" dirty="0"/>
          </a:p>
        </p:txBody>
      </p:sp>
      <p:sp>
        <p:nvSpPr>
          <p:cNvPr id="4" name="Slide Number Placeholder 3"/>
          <p:cNvSpPr>
            <a:spLocks noGrp="1"/>
          </p:cNvSpPr>
          <p:nvPr>
            <p:ph type="sldNum" sz="quarter" idx="10"/>
          </p:nvPr>
        </p:nvSpPr>
        <p:spPr/>
        <p:txBody>
          <a:bodyPr/>
          <a:lstStyle/>
          <a:p>
            <a:fld id="{CEBB33C2-EAA4-476E-81ED-002EB7833475}" type="slidenum">
              <a:rPr lang="en-AU" smtClean="0"/>
              <a:t>10</a:t>
            </a:fld>
            <a:endParaRPr lang="en-AU"/>
          </a:p>
        </p:txBody>
      </p:sp>
    </p:spTree>
    <p:extLst>
      <p:ext uri="{BB962C8B-B14F-4D97-AF65-F5344CB8AC3E}">
        <p14:creationId xmlns:p14="http://schemas.microsoft.com/office/powerpoint/2010/main" val="39495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90A9A84-3A3A-4D13-8E55-6A5FCBBB5CB6}" type="datetimeFigureOut">
              <a:rPr lang="en-AU" smtClean="0"/>
              <a:t>17/4/18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206328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90A9A84-3A3A-4D13-8E55-6A5FCBBB5CB6}" type="datetimeFigureOut">
              <a:rPr lang="en-AU" smtClean="0"/>
              <a:t>17/4/18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38802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90A9A84-3A3A-4D13-8E55-6A5FCBBB5CB6}" type="datetimeFigureOut">
              <a:rPr lang="en-AU" smtClean="0"/>
              <a:t>17/4/18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337525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90A9A84-3A3A-4D13-8E55-6A5FCBBB5CB6}" type="datetimeFigureOut">
              <a:rPr lang="en-AU" smtClean="0"/>
              <a:t>17/4/18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155026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0A9A84-3A3A-4D13-8E55-6A5FCBBB5CB6}" type="datetimeFigureOut">
              <a:rPr lang="en-AU" smtClean="0"/>
              <a:t>17/4/18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199583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90A9A84-3A3A-4D13-8E55-6A5FCBBB5CB6}" type="datetimeFigureOut">
              <a:rPr lang="en-AU" smtClean="0"/>
              <a:t>17/4/18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248384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90A9A84-3A3A-4D13-8E55-6A5FCBBB5CB6}" type="datetimeFigureOut">
              <a:rPr lang="en-AU" smtClean="0"/>
              <a:t>17/4/18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51116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90A9A84-3A3A-4D13-8E55-6A5FCBBB5CB6}" type="datetimeFigureOut">
              <a:rPr lang="en-AU" smtClean="0"/>
              <a:t>17/4/18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183565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A9A84-3A3A-4D13-8E55-6A5FCBBB5CB6}" type="datetimeFigureOut">
              <a:rPr lang="en-AU" smtClean="0"/>
              <a:t>17/4/18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81661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0A9A84-3A3A-4D13-8E55-6A5FCBBB5CB6}" type="datetimeFigureOut">
              <a:rPr lang="en-AU" smtClean="0"/>
              <a:t>17/4/18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196056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0A9A84-3A3A-4D13-8E55-6A5FCBBB5CB6}" type="datetimeFigureOut">
              <a:rPr lang="en-AU" smtClean="0"/>
              <a:t>17/4/18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0B2A82-BE73-4A72-B0FB-B372F9FC164F}" type="slidenum">
              <a:rPr lang="en-AU" smtClean="0"/>
              <a:t>‹#›</a:t>
            </a:fld>
            <a:endParaRPr lang="en-AU"/>
          </a:p>
        </p:txBody>
      </p:sp>
    </p:spTree>
    <p:extLst>
      <p:ext uri="{BB962C8B-B14F-4D97-AF65-F5344CB8AC3E}">
        <p14:creationId xmlns:p14="http://schemas.microsoft.com/office/powerpoint/2010/main" val="1817887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A9A84-3A3A-4D13-8E55-6A5FCBBB5CB6}" type="datetimeFigureOut">
              <a:rPr lang="en-AU" smtClean="0"/>
              <a:t>17/4/18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B2A82-BE73-4A72-B0FB-B372F9FC164F}" type="slidenum">
              <a:rPr lang="en-AU" smtClean="0"/>
              <a:t>‹#›</a:t>
            </a:fld>
            <a:endParaRPr lang="en-AU"/>
          </a:p>
        </p:txBody>
      </p:sp>
    </p:spTree>
    <p:extLst>
      <p:ext uri="{BB962C8B-B14F-4D97-AF65-F5344CB8AC3E}">
        <p14:creationId xmlns:p14="http://schemas.microsoft.com/office/powerpoint/2010/main" val="136552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9909" y="559683"/>
            <a:ext cx="10860853" cy="5639289"/>
          </a:xfrm>
          <a:prstGeom prst="rect">
            <a:avLst/>
          </a:prstGeom>
        </p:spPr>
      </p:pic>
      <p:sp>
        <p:nvSpPr>
          <p:cNvPr id="3" name="Rectangle 2"/>
          <p:cNvSpPr/>
          <p:nvPr/>
        </p:nvSpPr>
        <p:spPr>
          <a:xfrm>
            <a:off x="1135515" y="671838"/>
            <a:ext cx="9888419"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ECG Shoved Under Your Nose</a:t>
            </a:r>
            <a:endParaRPr lang="en-AU"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5809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lutter with variable bloc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96" y="613882"/>
            <a:ext cx="11660697" cy="55971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5625233" cy="369332"/>
          </a:xfrm>
          <a:prstGeom prst="rect">
            <a:avLst/>
          </a:prstGeom>
          <a:noFill/>
        </p:spPr>
        <p:txBody>
          <a:bodyPr wrap="none" rtlCol="0">
            <a:spAutoFit/>
          </a:bodyPr>
          <a:lstStyle/>
          <a:p>
            <a:r>
              <a:rPr lang="en-US" dirty="0" smtClean="0"/>
              <a:t>PALPITATIONS, 45M WITH LARGE ETOH INTAKE RECENTLY</a:t>
            </a:r>
            <a:endParaRPr lang="en-US" dirty="0"/>
          </a:p>
        </p:txBody>
      </p:sp>
    </p:spTree>
    <p:extLst>
      <p:ext uri="{BB962C8B-B14F-4D97-AF65-F5344CB8AC3E}">
        <p14:creationId xmlns:p14="http://schemas.microsoft.com/office/powerpoint/2010/main" val="251162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enckeb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55" y="494579"/>
            <a:ext cx="11744864" cy="58724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5296229" cy="369332"/>
          </a:xfrm>
          <a:prstGeom prst="rect">
            <a:avLst/>
          </a:prstGeom>
          <a:noFill/>
        </p:spPr>
        <p:txBody>
          <a:bodyPr wrap="none" rtlCol="0">
            <a:spAutoFit/>
          </a:bodyPr>
          <a:lstStyle/>
          <a:p>
            <a:r>
              <a:rPr lang="en-US" dirty="0" smtClean="0"/>
              <a:t>UTI, NOT SURE WHY HAD AN ECG, NO CARDIOVASC SX</a:t>
            </a:r>
            <a:endParaRPr lang="en-US" dirty="0"/>
          </a:p>
        </p:txBody>
      </p:sp>
    </p:spTree>
    <p:extLst>
      <p:ext uri="{BB962C8B-B14F-4D97-AF65-F5344CB8AC3E}">
        <p14:creationId xmlns:p14="http://schemas.microsoft.com/office/powerpoint/2010/main" val="3880944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low-Fast AVN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25" y="424132"/>
            <a:ext cx="11317557" cy="6307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2020054" cy="369332"/>
          </a:xfrm>
          <a:prstGeom prst="rect">
            <a:avLst/>
          </a:prstGeom>
          <a:noFill/>
        </p:spPr>
        <p:txBody>
          <a:bodyPr wrap="none" rtlCol="0">
            <a:spAutoFit/>
          </a:bodyPr>
          <a:lstStyle/>
          <a:p>
            <a:r>
              <a:rPr lang="en-US" dirty="0" smtClean="0"/>
              <a:t>PALPITATIONS 27M</a:t>
            </a:r>
            <a:endParaRPr lang="en-US" dirty="0"/>
          </a:p>
        </p:txBody>
      </p:sp>
    </p:spTree>
    <p:extLst>
      <p:ext uri="{BB962C8B-B14F-4D97-AF65-F5344CB8AC3E}">
        <p14:creationId xmlns:p14="http://schemas.microsoft.com/office/powerpoint/2010/main" val="354598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opranolol poiso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73" y="259541"/>
            <a:ext cx="11231293" cy="6229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4314853" cy="369332"/>
          </a:xfrm>
          <a:prstGeom prst="rect">
            <a:avLst/>
          </a:prstGeom>
          <a:noFill/>
        </p:spPr>
        <p:txBody>
          <a:bodyPr wrap="none" rtlCol="0">
            <a:spAutoFit/>
          </a:bodyPr>
          <a:lstStyle/>
          <a:p>
            <a:r>
              <a:rPr lang="en-US" dirty="0" smtClean="0"/>
              <a:t>HYPOTENSICE, OBTUNDED, DEPRESSED  17F</a:t>
            </a:r>
            <a:endParaRPr lang="en-US" dirty="0"/>
          </a:p>
        </p:txBody>
      </p:sp>
    </p:spTree>
    <p:extLst>
      <p:ext uri="{BB962C8B-B14F-4D97-AF65-F5344CB8AC3E}">
        <p14:creationId xmlns:p14="http://schemas.microsoft.com/office/powerpoint/2010/main" val="2597373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2.wp.com/lifeinthefastlane.com/wp-content/uploads/2009/09/Brugada-type-1.jpg?resize=780%2C403&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33" y="302612"/>
            <a:ext cx="11802940" cy="6098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2912839" cy="369332"/>
          </a:xfrm>
          <a:prstGeom prst="rect">
            <a:avLst/>
          </a:prstGeom>
          <a:noFill/>
        </p:spPr>
        <p:txBody>
          <a:bodyPr wrap="none" rtlCol="0">
            <a:spAutoFit/>
          </a:bodyPr>
          <a:lstStyle/>
          <a:p>
            <a:r>
              <a:rPr lang="en-US" dirty="0" smtClean="0"/>
              <a:t>SYNCOPE UNPROVOKES 27M</a:t>
            </a:r>
            <a:endParaRPr lang="en-US" dirty="0"/>
          </a:p>
        </p:txBody>
      </p:sp>
    </p:spTree>
    <p:extLst>
      <p:ext uri="{BB962C8B-B14F-4D97-AF65-F5344CB8AC3E}">
        <p14:creationId xmlns:p14="http://schemas.microsoft.com/office/powerpoint/2010/main" val="214888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2.wp.com/lifeinthefastlane.com/wp-content/uploads/2013/12/Brugada-1-3.jpg?resize=700%2C347&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204" y="986346"/>
            <a:ext cx="10191647" cy="505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55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ewinter t wav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97" y="345056"/>
            <a:ext cx="11928903" cy="57099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1836110" cy="369332"/>
          </a:xfrm>
          <a:prstGeom prst="rect">
            <a:avLst/>
          </a:prstGeom>
          <a:noFill/>
        </p:spPr>
        <p:txBody>
          <a:bodyPr wrap="none" rtlCol="0">
            <a:spAutoFit/>
          </a:bodyPr>
          <a:lstStyle/>
          <a:p>
            <a:r>
              <a:rPr lang="en-US" dirty="0" smtClean="0"/>
              <a:t>CHEST PAIN, 54M </a:t>
            </a:r>
            <a:endParaRPr lang="en-US" dirty="0"/>
          </a:p>
        </p:txBody>
      </p:sp>
    </p:spTree>
    <p:extLst>
      <p:ext uri="{BB962C8B-B14F-4D97-AF65-F5344CB8AC3E}">
        <p14:creationId xmlns:p14="http://schemas.microsoft.com/office/powerpoint/2010/main" val="280458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0.wp.com/lifeinthefastlane.com/wp-content/uploads/2014/04/de-winters-t-wave.png?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083" y="689364"/>
            <a:ext cx="6020939" cy="559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00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2.wp.com/lifeinthefastlane.com/wp-content/uploads/2011/08/electrical-alternans.jpg?resize=750%2C401&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39" y="155275"/>
            <a:ext cx="11681156" cy="6245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5960999" cy="369332"/>
          </a:xfrm>
          <a:prstGeom prst="rect">
            <a:avLst/>
          </a:prstGeom>
          <a:noFill/>
        </p:spPr>
        <p:txBody>
          <a:bodyPr wrap="none" rtlCol="0">
            <a:spAutoFit/>
          </a:bodyPr>
          <a:lstStyle/>
          <a:p>
            <a:r>
              <a:rPr lang="en-US" dirty="0" smtClean="0"/>
              <a:t>PROGRESSIVE SOB IN </a:t>
            </a:r>
            <a:r>
              <a:rPr lang="en-US" dirty="0" err="1" smtClean="0"/>
              <a:t>NSCLC,hypotensive</a:t>
            </a:r>
            <a:r>
              <a:rPr lang="en-US" dirty="0" smtClean="0"/>
              <a:t> and shut down 34M</a:t>
            </a:r>
            <a:endParaRPr lang="en-US" dirty="0"/>
          </a:p>
        </p:txBody>
      </p:sp>
    </p:spTree>
    <p:extLst>
      <p:ext uri="{BB962C8B-B14F-4D97-AF65-F5344CB8AC3E}">
        <p14:creationId xmlns:p14="http://schemas.microsoft.com/office/powerpoint/2010/main" val="2096500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yperkalaemia PR length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50" y="239413"/>
            <a:ext cx="11795096" cy="60233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11463782" cy="369332"/>
          </a:xfrm>
          <a:prstGeom prst="rect">
            <a:avLst/>
          </a:prstGeom>
          <a:noFill/>
        </p:spPr>
        <p:txBody>
          <a:bodyPr wrap="none" rtlCol="0">
            <a:spAutoFit/>
          </a:bodyPr>
          <a:lstStyle/>
          <a:p>
            <a:r>
              <a:rPr lang="en-US" dirty="0" smtClean="0"/>
              <a:t>34M CALLED BY REMOTE CLINIC WITH AN ODD ECG </a:t>
            </a:r>
            <a:r>
              <a:rPr lang="mr-IN" dirty="0" smtClean="0"/>
              <a:t>–</a:t>
            </a:r>
            <a:r>
              <a:rPr lang="en-US" dirty="0" smtClean="0"/>
              <a:t> NO LABS AVAILABLE, WH</a:t>
            </a:r>
            <a:r>
              <a:rPr lang="en-US" dirty="0" smtClean="0"/>
              <a:t>IC</a:t>
            </a:r>
            <a:r>
              <a:rPr lang="en-US" dirty="0" smtClean="0"/>
              <a:t>H DRUGS WILL YOU TELL THEM TO GIVE</a:t>
            </a:r>
            <a:endParaRPr lang="en-US" dirty="0"/>
          </a:p>
        </p:txBody>
      </p:sp>
    </p:spTree>
    <p:extLst>
      <p:ext uri="{BB962C8B-B14F-4D97-AF65-F5344CB8AC3E}">
        <p14:creationId xmlns:p14="http://schemas.microsoft.com/office/powerpoint/2010/main" val="212666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lifeinthefastlane.com/wp-content/uploads/2011/11/trifascicular-2.jpg?resize=750%2C358&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32" y="716023"/>
            <a:ext cx="11837159" cy="56502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2832" y="162801"/>
            <a:ext cx="1543624" cy="369332"/>
          </a:xfrm>
          <a:prstGeom prst="rect">
            <a:avLst/>
          </a:prstGeom>
          <a:noFill/>
        </p:spPr>
        <p:txBody>
          <a:bodyPr wrap="none" rtlCol="0">
            <a:spAutoFit/>
          </a:bodyPr>
          <a:lstStyle/>
          <a:p>
            <a:r>
              <a:rPr lang="en-US" dirty="0" smtClean="0"/>
              <a:t>SYNCOPE 67M</a:t>
            </a:r>
            <a:endParaRPr lang="en-US" dirty="0"/>
          </a:p>
        </p:txBody>
      </p:sp>
    </p:spTree>
    <p:extLst>
      <p:ext uri="{BB962C8B-B14F-4D97-AF65-F5344CB8AC3E}">
        <p14:creationId xmlns:p14="http://schemas.microsoft.com/office/powerpoint/2010/main" val="411826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26" y="295425"/>
            <a:ext cx="11237296" cy="62779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3812725" cy="369332"/>
          </a:xfrm>
          <a:prstGeom prst="rect">
            <a:avLst/>
          </a:prstGeom>
          <a:noFill/>
        </p:spPr>
        <p:txBody>
          <a:bodyPr wrap="none" rtlCol="0">
            <a:spAutoFit/>
          </a:bodyPr>
          <a:lstStyle/>
          <a:p>
            <a:r>
              <a:rPr lang="en-US" dirty="0" smtClean="0"/>
              <a:t>COLLAPSE DURING FOOTY GAME  18M</a:t>
            </a:r>
            <a:endParaRPr lang="en-US" dirty="0"/>
          </a:p>
        </p:txBody>
      </p:sp>
    </p:spTree>
    <p:extLst>
      <p:ext uri="{BB962C8B-B14F-4D97-AF65-F5344CB8AC3E}">
        <p14:creationId xmlns:p14="http://schemas.microsoft.com/office/powerpoint/2010/main" val="271087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ubarachnoid Haemorrh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79" y="248038"/>
            <a:ext cx="9816561" cy="63218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2315696" cy="369332"/>
          </a:xfrm>
          <a:prstGeom prst="rect">
            <a:avLst/>
          </a:prstGeom>
          <a:noFill/>
        </p:spPr>
        <p:txBody>
          <a:bodyPr wrap="none" rtlCol="0">
            <a:spAutoFit/>
          </a:bodyPr>
          <a:lstStyle/>
          <a:p>
            <a:r>
              <a:rPr lang="en-US" dirty="0" smtClean="0"/>
              <a:t>COLLAPSE GCS 4,  </a:t>
            </a:r>
            <a:r>
              <a:rPr lang="en-US" dirty="0"/>
              <a:t>4</a:t>
            </a:r>
            <a:r>
              <a:rPr lang="en-US" dirty="0" smtClean="0"/>
              <a:t>7M</a:t>
            </a:r>
            <a:endParaRPr lang="en-US" dirty="0"/>
          </a:p>
        </p:txBody>
      </p:sp>
    </p:spTree>
    <p:extLst>
      <p:ext uri="{BB962C8B-B14F-4D97-AF65-F5344CB8AC3E}">
        <p14:creationId xmlns:p14="http://schemas.microsoft.com/office/powerpoint/2010/main" val="215860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1.wp.com/lifeinthefastlane.com/wp-content/uploads/2011/10/BER.jpg?w=900&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6" y="1093019"/>
            <a:ext cx="11529263" cy="46373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3527" y="260482"/>
            <a:ext cx="6571030" cy="369332"/>
          </a:xfrm>
          <a:prstGeom prst="rect">
            <a:avLst/>
          </a:prstGeom>
        </p:spPr>
        <p:txBody>
          <a:bodyPr wrap="none">
            <a:spAutoFit/>
          </a:bodyPr>
          <a:lstStyle/>
          <a:p>
            <a:r>
              <a:rPr lang="en-US" dirty="0"/>
              <a:t>23M </a:t>
            </a:r>
            <a:r>
              <a:rPr lang="en-US" dirty="0" smtClean="0"/>
              <a:t>Pin point sharp chest </a:t>
            </a:r>
            <a:r>
              <a:rPr lang="en-US" dirty="0"/>
              <a:t>pain 20mins, resolved, </a:t>
            </a:r>
            <a:r>
              <a:rPr lang="en-US" dirty="0" smtClean="0"/>
              <a:t>anxious, H/o PTSD</a:t>
            </a:r>
            <a:endParaRPr lang="en-US" dirty="0"/>
          </a:p>
        </p:txBody>
      </p:sp>
    </p:spTree>
    <p:extLst>
      <p:ext uri="{BB962C8B-B14F-4D97-AF65-F5344CB8AC3E}">
        <p14:creationId xmlns:p14="http://schemas.microsoft.com/office/powerpoint/2010/main" val="9267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0.wp.com/lifeinthefastlane.com/wp-content/uploads/2011/10/T-wave-morphology-BER.jpg?w=300&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96" y="3569807"/>
            <a:ext cx="28575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i0.wp.com/lifeinthefastlane.com/wp-content/uploads/2011/10/BER-smiley-face1.jpg?w=30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6" y="260591"/>
            <a:ext cx="28575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i2.wp.com/lifeinthefastlane.com/wp-content/uploads/2011/03/Fish-hook-BER.jpg?resize=387%2C206&amp;ss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001" y="1305465"/>
            <a:ext cx="6946941" cy="369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2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garbossa E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36" y="757349"/>
            <a:ext cx="11549078" cy="5959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46" y="276762"/>
            <a:ext cx="2290448" cy="369332"/>
          </a:xfrm>
          <a:prstGeom prst="rect">
            <a:avLst/>
          </a:prstGeom>
          <a:noFill/>
        </p:spPr>
        <p:txBody>
          <a:bodyPr wrap="none" rtlCol="0">
            <a:spAutoFit/>
          </a:bodyPr>
          <a:lstStyle/>
          <a:p>
            <a:r>
              <a:rPr lang="en-US" dirty="0" smtClean="0"/>
              <a:t>PPM, CHEST PAIN, 67F</a:t>
            </a:r>
            <a:endParaRPr lang="en-US" dirty="0"/>
          </a:p>
        </p:txBody>
      </p:sp>
    </p:spTree>
    <p:extLst>
      <p:ext uri="{BB962C8B-B14F-4D97-AF65-F5344CB8AC3E}">
        <p14:creationId xmlns:p14="http://schemas.microsoft.com/office/powerpoint/2010/main" val="68431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0.wp.com/lifeinthefastlane.com/wp-content/uploads/2011/09/Sgarbossa.jpg?resize=650%2C488&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80" y="3234111"/>
            <a:ext cx="4470706" cy="3356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66651" y="281733"/>
            <a:ext cx="9824869" cy="2585323"/>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1mm concordant STE/STD</a:t>
            </a:r>
            <a:endParaRPr lang="en-US" sz="5400" b="0" cap="none" spc="0" dirty="0">
              <a:ln w="0"/>
              <a:solidFill>
                <a:schemeClr val="tx1"/>
              </a:solidFill>
              <a:effectLst>
                <a:outerShdw blurRad="38100" dist="19050" dir="2700000" algn="tl" rotWithShape="0">
                  <a:schemeClr val="dk1">
                    <a:alpha val="40000"/>
                  </a:schemeClr>
                </a:outerShdw>
              </a:effectLst>
            </a:endParaRPr>
          </a:p>
          <a:p>
            <a:pPr algn="ctr"/>
            <a:r>
              <a:rPr lang="en-US" sz="5400" dirty="0" smtClean="0">
                <a:ln w="0"/>
                <a:effectLst>
                  <a:outerShdw blurRad="38100" dist="19050" dir="2700000" algn="tl" rotWithShape="0">
                    <a:schemeClr val="dk1">
                      <a:alpha val="40000"/>
                    </a:schemeClr>
                  </a:outerShdw>
                </a:effectLst>
              </a:rPr>
              <a:t>Or</a:t>
            </a:r>
          </a:p>
          <a:p>
            <a:pPr algn="ctr"/>
            <a:r>
              <a:rPr lang="en-US" sz="5400" dirty="0" smtClean="0">
                <a:ln w="0"/>
                <a:effectLst>
                  <a:outerShdw blurRad="38100" dist="19050" dir="2700000" algn="tl" rotWithShape="0">
                    <a:schemeClr val="dk1">
                      <a:alpha val="40000"/>
                    </a:schemeClr>
                  </a:outerShdw>
                </a:effectLst>
              </a:rPr>
              <a:t>Discordant STE &gt;25% </a:t>
            </a:r>
            <a:r>
              <a:rPr lang="en-US" sz="5400" dirty="0" err="1" smtClean="0">
                <a:ln w="0"/>
                <a:effectLst>
                  <a:outerShdw blurRad="38100" dist="19050" dir="2700000" algn="tl" rotWithShape="0">
                    <a:schemeClr val="dk1">
                      <a:alpha val="40000"/>
                    </a:schemeClr>
                  </a:outerShdw>
                </a:effectLst>
              </a:rPr>
              <a:t>preceeding</a:t>
            </a:r>
            <a:r>
              <a:rPr lang="en-US" sz="5400" dirty="0" smtClean="0">
                <a:ln w="0"/>
                <a:effectLst>
                  <a:outerShdw blurRad="38100" dist="19050" dir="2700000" algn="tl" rotWithShape="0">
                    <a:schemeClr val="dk1">
                      <a:alpha val="40000"/>
                    </a:schemeClr>
                  </a:outerShdw>
                </a:effectLst>
              </a:rPr>
              <a:t> 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5043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nterior Left Ventricular Aneury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50" y="347273"/>
            <a:ext cx="11638060" cy="603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6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1.wp.com/lifeinthefastlane.com/wp-content/uploads/2012/01/pacemaker-failure.jpg?w=750&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55" y="466658"/>
            <a:ext cx="11714372" cy="61070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4247" y="113962"/>
            <a:ext cx="2877711" cy="369332"/>
          </a:xfrm>
          <a:prstGeom prst="rect">
            <a:avLst/>
          </a:prstGeom>
          <a:noFill/>
        </p:spPr>
        <p:txBody>
          <a:bodyPr wrap="none" rtlCol="0">
            <a:spAutoFit/>
          </a:bodyPr>
          <a:lstStyle/>
          <a:p>
            <a:r>
              <a:rPr lang="en-US" dirty="0"/>
              <a:t>S</a:t>
            </a:r>
            <a:r>
              <a:rPr lang="en-US" dirty="0" smtClean="0"/>
              <a:t>YNCOPE/PALPITATIONS 67F</a:t>
            </a:r>
            <a:endParaRPr lang="en-US" dirty="0"/>
          </a:p>
        </p:txBody>
      </p:sp>
    </p:spTree>
    <p:extLst>
      <p:ext uri="{BB962C8B-B14F-4D97-AF65-F5344CB8AC3E}">
        <p14:creationId xmlns:p14="http://schemas.microsoft.com/office/powerpoint/2010/main" val="2705019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s://i1.wp.com/lifeinthefastlane.com/wp-content/uploads/2011/10/LMCA.jpg?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52" y="618286"/>
            <a:ext cx="11437488" cy="5489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813" y="276762"/>
            <a:ext cx="8649611" cy="369332"/>
          </a:xfrm>
          <a:prstGeom prst="rect">
            <a:avLst/>
          </a:prstGeom>
          <a:noFill/>
        </p:spPr>
        <p:txBody>
          <a:bodyPr wrap="none" rtlCol="0">
            <a:spAutoFit/>
          </a:bodyPr>
          <a:lstStyle/>
          <a:p>
            <a:r>
              <a:rPr lang="en-US" dirty="0" smtClean="0"/>
              <a:t>CARDIAC SOUNDING CHEST PAIN, RMO CANT FIND ANY CRITERIA TO THROMBOLYSE, 56M</a:t>
            </a:r>
            <a:endParaRPr lang="en-US" dirty="0"/>
          </a:p>
        </p:txBody>
      </p:sp>
    </p:spTree>
    <p:extLst>
      <p:ext uri="{BB962C8B-B14F-4D97-AF65-F5344CB8AC3E}">
        <p14:creationId xmlns:p14="http://schemas.microsoft.com/office/powerpoint/2010/main" val="16782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Monomorphic 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997" y="293298"/>
            <a:ext cx="9626780" cy="63314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3096" y="244202"/>
            <a:ext cx="2996922" cy="369332"/>
          </a:xfrm>
          <a:prstGeom prst="rect">
            <a:avLst/>
          </a:prstGeom>
          <a:noFill/>
        </p:spPr>
        <p:txBody>
          <a:bodyPr wrap="none" rtlCol="0">
            <a:spAutoFit/>
          </a:bodyPr>
          <a:lstStyle/>
          <a:p>
            <a:r>
              <a:rPr lang="en-US" dirty="0" smtClean="0"/>
              <a:t>COLLAPSE, HYPOTENSION 56F</a:t>
            </a:r>
            <a:endParaRPr lang="en-US" dirty="0"/>
          </a:p>
        </p:txBody>
      </p:sp>
    </p:spTree>
    <p:extLst>
      <p:ext uri="{BB962C8B-B14F-4D97-AF65-F5344CB8AC3E}">
        <p14:creationId xmlns:p14="http://schemas.microsoft.com/office/powerpoint/2010/main" val="419284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sterior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59" y="755500"/>
            <a:ext cx="11516736" cy="54205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3362" y="325602"/>
            <a:ext cx="1778514" cy="369332"/>
          </a:xfrm>
          <a:prstGeom prst="rect">
            <a:avLst/>
          </a:prstGeom>
          <a:noFill/>
        </p:spPr>
        <p:txBody>
          <a:bodyPr wrap="none" rtlCol="0">
            <a:spAutoFit/>
          </a:bodyPr>
          <a:lstStyle/>
          <a:p>
            <a:r>
              <a:rPr lang="en-US" dirty="0" smtClean="0"/>
              <a:t>CHEST PAIN 56M </a:t>
            </a:r>
            <a:endParaRPr lang="en-US" dirty="0"/>
          </a:p>
        </p:txBody>
      </p:sp>
    </p:spTree>
    <p:extLst>
      <p:ext uri="{BB962C8B-B14F-4D97-AF65-F5344CB8AC3E}">
        <p14:creationId xmlns:p14="http://schemas.microsoft.com/office/powerpoint/2010/main" val="2498249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ugada algorith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23837"/>
            <a:ext cx="6403975" cy="639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164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71" b="38069"/>
          <a:stretch/>
        </p:blipFill>
        <p:spPr>
          <a:xfrm>
            <a:off x="241299" y="251744"/>
            <a:ext cx="5121891" cy="6491956"/>
          </a:xfrm>
          <a:prstGeom prst="rect">
            <a:avLst/>
          </a:prstGeom>
        </p:spPr>
      </p:pic>
      <p:pic>
        <p:nvPicPr>
          <p:cNvPr id="3" name="Picture 2"/>
          <p:cNvPicPr>
            <a:picLocks noChangeAspect="1"/>
          </p:cNvPicPr>
          <p:nvPr/>
        </p:nvPicPr>
        <p:blipFill>
          <a:blip r:embed="rId3"/>
          <a:stretch>
            <a:fillRect/>
          </a:stretch>
        </p:blipFill>
        <p:spPr>
          <a:xfrm>
            <a:off x="5576887" y="240172"/>
            <a:ext cx="6326540" cy="4776328"/>
          </a:xfrm>
          <a:prstGeom prst="rect">
            <a:avLst/>
          </a:prstGeom>
        </p:spPr>
      </p:pic>
    </p:spTree>
    <p:extLst>
      <p:ext uri="{BB962C8B-B14F-4D97-AF65-F5344CB8AC3E}">
        <p14:creationId xmlns:p14="http://schemas.microsoft.com/office/powerpoint/2010/main" val="3668320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ellens A 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14" y="983249"/>
            <a:ext cx="11854788" cy="5168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229" y="358163"/>
            <a:ext cx="2776684" cy="369332"/>
          </a:xfrm>
          <a:prstGeom prst="rect">
            <a:avLst/>
          </a:prstGeom>
          <a:noFill/>
        </p:spPr>
        <p:txBody>
          <a:bodyPr wrap="none" rtlCol="0">
            <a:spAutoFit/>
          </a:bodyPr>
          <a:lstStyle/>
          <a:p>
            <a:r>
              <a:rPr lang="en-US" dirty="0" smtClean="0"/>
              <a:t>RESOLVED CHEST PAIN, 65F</a:t>
            </a:r>
            <a:endParaRPr lang="en-US" dirty="0"/>
          </a:p>
        </p:txBody>
      </p:sp>
    </p:spTree>
    <p:extLst>
      <p:ext uri="{BB962C8B-B14F-4D97-AF65-F5344CB8AC3E}">
        <p14:creationId xmlns:p14="http://schemas.microsoft.com/office/powerpoint/2010/main" val="771544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PW Type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61" y="573685"/>
            <a:ext cx="10937995" cy="59356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3096" y="325602"/>
            <a:ext cx="2712664" cy="369332"/>
          </a:xfrm>
          <a:prstGeom prst="rect">
            <a:avLst/>
          </a:prstGeom>
          <a:noFill/>
        </p:spPr>
        <p:txBody>
          <a:bodyPr wrap="none" rtlCol="0">
            <a:spAutoFit/>
          </a:bodyPr>
          <a:lstStyle/>
          <a:p>
            <a:r>
              <a:rPr lang="en-US" dirty="0" smtClean="0"/>
              <a:t>ROUTINE PRE-OP ECG 45M</a:t>
            </a:r>
            <a:endParaRPr lang="en-US" dirty="0"/>
          </a:p>
        </p:txBody>
      </p:sp>
    </p:spTree>
    <p:extLst>
      <p:ext uri="{BB962C8B-B14F-4D97-AF65-F5344CB8AC3E}">
        <p14:creationId xmlns:p14="http://schemas.microsoft.com/office/powerpoint/2010/main" val="466583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PW atrial fibrillation rapid ventricular respo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2" y="507397"/>
            <a:ext cx="11645360" cy="63506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4247" y="260482"/>
            <a:ext cx="4605535" cy="369332"/>
          </a:xfrm>
          <a:prstGeom prst="rect">
            <a:avLst/>
          </a:prstGeom>
          <a:noFill/>
        </p:spPr>
        <p:txBody>
          <a:bodyPr wrap="none" rtlCol="0">
            <a:spAutoFit/>
          </a:bodyPr>
          <a:lstStyle/>
          <a:p>
            <a:r>
              <a:rPr lang="en-US" dirty="0" smtClean="0"/>
              <a:t>PALPITATIONS THEN COLLAPSE, BP 90/70, 48M</a:t>
            </a:r>
            <a:endParaRPr lang="en-US" dirty="0"/>
          </a:p>
        </p:txBody>
      </p:sp>
    </p:spTree>
    <p:extLst>
      <p:ext uri="{BB962C8B-B14F-4D97-AF65-F5344CB8AC3E}">
        <p14:creationId xmlns:p14="http://schemas.microsoft.com/office/powerpoint/2010/main" val="1272651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rhythmogenic right ventricular dyspla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09" y="756966"/>
            <a:ext cx="11475978" cy="4988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229" y="358163"/>
            <a:ext cx="3086527" cy="369332"/>
          </a:xfrm>
          <a:prstGeom prst="rect">
            <a:avLst/>
          </a:prstGeom>
          <a:noFill/>
        </p:spPr>
        <p:txBody>
          <a:bodyPr wrap="none" rtlCol="0">
            <a:spAutoFit/>
          </a:bodyPr>
          <a:lstStyle/>
          <a:p>
            <a:r>
              <a:rPr lang="en-US" dirty="0" smtClean="0"/>
              <a:t>COLLAPE X4 IN 1 MONTH, 23M</a:t>
            </a:r>
            <a:endParaRPr lang="en-US" dirty="0"/>
          </a:p>
        </p:txBody>
      </p:sp>
    </p:spTree>
    <p:extLst>
      <p:ext uri="{BB962C8B-B14F-4D97-AF65-F5344CB8AC3E}">
        <p14:creationId xmlns:p14="http://schemas.microsoft.com/office/powerpoint/2010/main" val="113919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1.wp.com/lifeinthefastlane.com/wp-content/uploads/2010/12/epsilon-V1b.jpg?resize=590%2C182&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579" y="2154476"/>
            <a:ext cx="561975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88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1.wp.com/lifeinthefastlane.com/wp-content/uploads/2011/09/posterior-leads.gif?resize=440%2C412&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89" y="706737"/>
            <a:ext cx="5841507" cy="54697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76181" y="1414580"/>
            <a:ext cx="21675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0.5mm</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030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sterior MI V7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04" y="805879"/>
            <a:ext cx="11430244" cy="531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9" y="798137"/>
            <a:ext cx="11544112" cy="549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1543624" cy="369332"/>
          </a:xfrm>
          <a:prstGeom prst="rect">
            <a:avLst/>
          </a:prstGeom>
          <a:noFill/>
        </p:spPr>
        <p:txBody>
          <a:bodyPr wrap="none" rtlCol="0">
            <a:spAutoFit/>
          </a:bodyPr>
          <a:lstStyle/>
          <a:p>
            <a:r>
              <a:rPr lang="en-US" dirty="0" smtClean="0"/>
              <a:t>SYNCOPE 67M</a:t>
            </a:r>
            <a:endParaRPr lang="en-US" dirty="0"/>
          </a:p>
        </p:txBody>
      </p:sp>
    </p:spTree>
    <p:extLst>
      <p:ext uri="{BB962C8B-B14F-4D97-AF65-F5344CB8AC3E}">
        <p14:creationId xmlns:p14="http://schemas.microsoft.com/office/powerpoint/2010/main" val="234893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1.wp.com/lifeinthefastlane.com/wp-content/uploads/2011/09/RVMI-1.jpg?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95" y="895473"/>
            <a:ext cx="11816242" cy="4853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832" y="162801"/>
            <a:ext cx="1687218" cy="369332"/>
          </a:xfrm>
          <a:prstGeom prst="rect">
            <a:avLst/>
          </a:prstGeom>
          <a:noFill/>
        </p:spPr>
        <p:txBody>
          <a:bodyPr wrap="none" rtlCol="0">
            <a:spAutoFit/>
          </a:bodyPr>
          <a:lstStyle/>
          <a:p>
            <a:r>
              <a:rPr lang="en-US" dirty="0" smtClean="0"/>
              <a:t>CHEST PAIN 78F</a:t>
            </a:r>
            <a:endParaRPr lang="en-US" dirty="0"/>
          </a:p>
        </p:txBody>
      </p:sp>
    </p:spTree>
    <p:extLst>
      <p:ext uri="{BB962C8B-B14F-4D97-AF65-F5344CB8AC3E}">
        <p14:creationId xmlns:p14="http://schemas.microsoft.com/office/powerpoint/2010/main" val="375386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1.wp.com/lifeinthefastlane.com/wp-content/uploads/2011/09/right-ventricular-leads.gif?resize=440%2C349&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027" y="1030166"/>
            <a:ext cx="6248963" cy="495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09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ight ventricular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55" y="485924"/>
            <a:ext cx="11462007" cy="577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659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1664</Words>
  <Application>Microsoft Macintosh PowerPoint</Application>
  <PresentationFormat>Custom</PresentationFormat>
  <Paragraphs>366</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Northern Territory Government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Rebecca Day</dc:creator>
  <cp:keywords/>
  <dc:description/>
  <cp:lastModifiedBy>Rebecca Day</cp:lastModifiedBy>
  <cp:revision>15</cp:revision>
  <cp:lastPrinted>2018-04-13T07:43:19Z</cp:lastPrinted>
  <dcterms:created xsi:type="dcterms:W3CDTF">2018-04-13T06:53:57Z</dcterms:created>
  <dcterms:modified xsi:type="dcterms:W3CDTF">2018-04-17T11:32:36Z</dcterms:modified>
  <cp:category/>
</cp:coreProperties>
</file>