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" ContentType="image/t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6"/>
  </p:notesMasterIdLst>
  <p:sldIdLst>
    <p:sldId id="256" r:id="rId2"/>
    <p:sldId id="257" r:id="rId3"/>
    <p:sldId id="258" r:id="rId4"/>
    <p:sldId id="259" r:id="rId5"/>
    <p:sldId id="31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2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7F3F4"/>
          </a:solidFill>
        </a:fill>
      </a:tcStyle>
    </a:wholeTbl>
    <a:band2H>
      <a:tcTxStyle/>
      <a:tcStyle>
        <a:tcBdr/>
        <a:fill>
          <a:solidFill>
            <a:srgbClr val="F3F9FA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46" d="100"/>
          <a:sy n="46" d="100"/>
        </p:scale>
        <p:origin x="72" y="173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30" name="Shape 1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74424706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>
        <a:latin typeface="+mj-lt"/>
        <a:ea typeface="+mj-ea"/>
        <a:cs typeface="+mj-cs"/>
        <a:sym typeface="Helvetica Neue"/>
      </a:defRPr>
    </a:lvl1pPr>
    <a:lvl2pPr indent="228600" latinLnBrk="0">
      <a:defRPr>
        <a:latin typeface="+mj-lt"/>
        <a:ea typeface="+mj-ea"/>
        <a:cs typeface="+mj-cs"/>
        <a:sym typeface="Helvetica Neue"/>
      </a:defRPr>
    </a:lvl2pPr>
    <a:lvl3pPr indent="457200" latinLnBrk="0">
      <a:defRPr>
        <a:latin typeface="+mj-lt"/>
        <a:ea typeface="+mj-ea"/>
        <a:cs typeface="+mj-cs"/>
        <a:sym typeface="Helvetica Neue"/>
      </a:defRPr>
    </a:lvl3pPr>
    <a:lvl4pPr indent="685800" latinLnBrk="0">
      <a:defRPr>
        <a:latin typeface="+mj-lt"/>
        <a:ea typeface="+mj-ea"/>
        <a:cs typeface="+mj-cs"/>
        <a:sym typeface="Helvetica Neue"/>
      </a:defRPr>
    </a:lvl4pPr>
    <a:lvl5pPr indent="914400" latinLnBrk="0">
      <a:defRPr>
        <a:latin typeface="+mj-lt"/>
        <a:ea typeface="+mj-ea"/>
        <a:cs typeface="+mj-cs"/>
        <a:sym typeface="Helvetica Neue"/>
      </a:defRPr>
    </a:lvl5pPr>
    <a:lvl6pPr indent="1143000" latinLnBrk="0">
      <a:defRPr>
        <a:latin typeface="+mj-lt"/>
        <a:ea typeface="+mj-ea"/>
        <a:cs typeface="+mj-cs"/>
        <a:sym typeface="Helvetica Neue"/>
      </a:defRPr>
    </a:lvl6pPr>
    <a:lvl7pPr indent="1371600" latinLnBrk="0">
      <a:defRPr>
        <a:latin typeface="+mj-lt"/>
        <a:ea typeface="+mj-ea"/>
        <a:cs typeface="+mj-cs"/>
        <a:sym typeface="Helvetica Neue"/>
      </a:defRPr>
    </a:lvl7pPr>
    <a:lvl8pPr indent="1600200" latinLnBrk="0">
      <a:defRPr>
        <a:latin typeface="+mj-lt"/>
        <a:ea typeface="+mj-ea"/>
        <a:cs typeface="+mj-cs"/>
        <a:sym typeface="Helvetica Neue"/>
      </a:defRPr>
    </a:lvl8pPr>
    <a:lvl9pPr indent="1828800" latinLnBrk="0">
      <a:defRPr>
        <a:latin typeface="+mj-lt"/>
        <a:ea typeface="+mj-ea"/>
        <a:cs typeface="+mj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360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360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360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360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36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96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760412" indent="-493712">
              <a:spcBef>
                <a:spcPts val="3800"/>
              </a:spcBef>
              <a:defRPr sz="3200"/>
            </a:lvl1pPr>
            <a:lvl2pPr marL="1204912" indent="-493712">
              <a:spcBef>
                <a:spcPts val="3800"/>
              </a:spcBef>
              <a:defRPr sz="3200"/>
            </a:lvl2pPr>
            <a:lvl3pPr marL="1649409" indent="-493712">
              <a:spcBef>
                <a:spcPts val="3800"/>
              </a:spcBef>
              <a:defRPr sz="3200"/>
            </a:lvl3pPr>
            <a:lvl4pPr marL="2093909" indent="-493712">
              <a:spcBef>
                <a:spcPts val="3800"/>
              </a:spcBef>
              <a:defRPr sz="3200"/>
            </a:lvl4pPr>
            <a:lvl5pPr marL="2538409" indent="-493709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05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 anchor="t"/>
          <a:lstStyle>
            <a:lvl1pPr marL="760412" indent="-493712">
              <a:spcBef>
                <a:spcPts val="3800"/>
              </a:spcBef>
              <a:defRPr sz="3200"/>
            </a:lvl1pPr>
            <a:lvl2pPr marL="1204912" indent="-493712">
              <a:spcBef>
                <a:spcPts val="3800"/>
              </a:spcBef>
              <a:defRPr sz="3200"/>
            </a:lvl2pPr>
            <a:lvl3pPr marL="1649409" indent="-493712">
              <a:spcBef>
                <a:spcPts val="3800"/>
              </a:spcBef>
              <a:defRPr sz="3200"/>
            </a:lvl3pPr>
            <a:lvl4pPr marL="2093909" indent="-493712">
              <a:spcBef>
                <a:spcPts val="3800"/>
              </a:spcBef>
              <a:defRPr sz="3200"/>
            </a:lvl4pPr>
            <a:lvl5pPr marL="2538409" indent="-493709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0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Title Text"/>
          <p:cNvSpPr txBox="1">
            <a:spLocks noGrp="1"/>
          </p:cNvSpPr>
          <p:nvPr>
            <p:ph type="title"/>
          </p:nvPr>
        </p:nvSpPr>
        <p:spPr>
          <a:xfrm>
            <a:off x="1270000" y="2971800"/>
            <a:ext cx="10464800" cy="3810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122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270000" y="2768600"/>
            <a:ext cx="5041900" cy="5715000"/>
          </a:xfrm>
          <a:prstGeom prst="rect">
            <a:avLst/>
          </a:prstGeom>
        </p:spPr>
        <p:txBody>
          <a:bodyPr/>
          <a:lstStyle>
            <a:lvl1pPr marL="760412" indent="-493712">
              <a:spcBef>
                <a:spcPts val="3800"/>
              </a:spcBef>
              <a:defRPr sz="3200"/>
            </a:lvl1pPr>
            <a:lvl2pPr marL="1204912" indent="-493712">
              <a:spcBef>
                <a:spcPts val="3800"/>
              </a:spcBef>
              <a:defRPr sz="3200"/>
            </a:lvl2pPr>
            <a:lvl3pPr marL="1649409" indent="-493712">
              <a:spcBef>
                <a:spcPts val="3800"/>
              </a:spcBef>
              <a:defRPr sz="3200"/>
            </a:lvl3pPr>
            <a:lvl4pPr marL="2093909" indent="-493712">
              <a:spcBef>
                <a:spcPts val="3800"/>
              </a:spcBef>
              <a:defRPr sz="3200"/>
            </a:lvl4pPr>
            <a:lvl5pPr marL="2538409" indent="-493709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/>
          <a:lstStyle>
            <a:lvl1pPr>
              <a:spcBef>
                <a:spcPts val="2400"/>
              </a:spcBef>
            </a:lvl1pPr>
            <a:lvl2pPr>
              <a:spcBef>
                <a:spcPts val="2400"/>
              </a:spcBef>
            </a:lvl2pPr>
            <a:lvl3pPr>
              <a:spcBef>
                <a:spcPts val="2400"/>
              </a:spcBef>
            </a:lvl3pPr>
            <a:lvl4pPr>
              <a:spcBef>
                <a:spcPts val="2400"/>
              </a:spcBef>
            </a:lvl4pPr>
            <a:lvl5pPr>
              <a:spcBef>
                <a:spcPts val="2400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772400" y="2768600"/>
            <a:ext cx="3962400" cy="5715000"/>
          </a:xfrm>
          <a:prstGeom prst="rect">
            <a:avLst/>
          </a:prstGeom>
        </p:spPr>
        <p:txBody>
          <a:bodyPr/>
          <a:lstStyle>
            <a:lvl1pPr marL="760412" indent="-493712">
              <a:spcBef>
                <a:spcPts val="3800"/>
              </a:spcBef>
              <a:defRPr sz="3200"/>
            </a:lvl1pPr>
            <a:lvl2pPr marL="1204912" indent="-493712">
              <a:spcBef>
                <a:spcPts val="3800"/>
              </a:spcBef>
              <a:defRPr sz="3200"/>
            </a:lvl2pPr>
            <a:lvl3pPr marL="1649409" indent="-493712">
              <a:spcBef>
                <a:spcPts val="3800"/>
              </a:spcBef>
              <a:defRPr sz="3200"/>
            </a:lvl3pPr>
            <a:lvl4pPr marL="2093909" indent="-493712">
              <a:spcBef>
                <a:spcPts val="3800"/>
              </a:spcBef>
              <a:defRPr sz="3200"/>
            </a:lvl4pPr>
            <a:lvl5pPr marL="2538409" indent="-493709">
              <a:spcBef>
                <a:spcPts val="3800"/>
              </a:spcBef>
              <a:defRPr sz="32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itle Text"/>
          <p:cNvSpPr txBox="1">
            <a:spLocks noGrp="1"/>
          </p:cNvSpPr>
          <p:nvPr>
            <p:ph type="title"/>
          </p:nvPr>
        </p:nvSpPr>
        <p:spPr>
          <a:xfrm>
            <a:off x="1270000" y="7366000"/>
            <a:ext cx="10464800" cy="17018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5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340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340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340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340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3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6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4787900"/>
            <a:ext cx="5867400" cy="3302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FontTx/>
              <a:buNone/>
              <a:defRPr sz="3400"/>
            </a:lvl1pPr>
            <a:lvl2pPr marL="0" indent="0" algn="ctr">
              <a:spcBef>
                <a:spcPts val="0"/>
              </a:spcBef>
              <a:buSzTx/>
              <a:buFontTx/>
              <a:buNone/>
              <a:defRPr sz="3400"/>
            </a:lvl2pPr>
            <a:lvl3pPr marL="0" indent="0" algn="ctr">
              <a:spcBef>
                <a:spcPts val="0"/>
              </a:spcBef>
              <a:buSzTx/>
              <a:buFontTx/>
              <a:buNone/>
              <a:defRPr sz="3400"/>
            </a:lvl3pPr>
            <a:lvl4pPr marL="0" indent="0" algn="ctr">
              <a:spcBef>
                <a:spcPts val="0"/>
              </a:spcBef>
              <a:buSzTx/>
              <a:buFontTx/>
              <a:buNone/>
              <a:defRPr sz="3400"/>
            </a:lvl4pPr>
            <a:lvl5pPr marL="0" indent="0" algn="ctr">
              <a:spcBef>
                <a:spcPts val="0"/>
              </a:spcBef>
              <a:buSzTx/>
              <a:buFontTx/>
              <a:buNone/>
              <a:defRPr sz="3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2" name="Title Text"/>
          <p:cNvSpPr txBox="1">
            <a:spLocks noGrp="1"/>
          </p:cNvSpPr>
          <p:nvPr>
            <p:ph type="title"/>
          </p:nvPr>
        </p:nvSpPr>
        <p:spPr>
          <a:xfrm>
            <a:off x="635000" y="1409700"/>
            <a:ext cx="5867400" cy="33020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7000"/>
            </a:lvl1pPr>
          </a:lstStyle>
          <a:p>
            <a:r>
              <a:t>Title Text</a:t>
            </a:r>
          </a:p>
        </p:txBody>
      </p:sp>
      <p:sp>
        <p:nvSpPr>
          <p:cNvPr id="7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Title Text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8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270000" y="1270000"/>
            <a:ext cx="10464800" cy="7213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948462" y="1950720"/>
            <a:ext cx="10403841" cy="6615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50800" tIns="50800" rIns="50800" bIns="50800" anchor="b"/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9063574" y="8905523"/>
            <a:ext cx="256537" cy="269237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 spd="med"/>
  <p:txStyles>
    <p:titleStyle>
      <a:lvl1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0" marR="0" indent="0" algn="ct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84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titleStyle>
    <p:bodyStyle>
      <a:lvl1pPr marL="838200" marR="0" indent="-571500" algn="l" defTabSz="9144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 typeface="Gill Sans"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1pPr>
      <a:lvl2pPr marL="1282700" marR="0" indent="-571500" algn="l" defTabSz="9144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 typeface="Gill Sans"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2pPr>
      <a:lvl3pPr marL="1727200" marR="0" indent="-571500" algn="l" defTabSz="9144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 typeface="Gill Sans"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3pPr>
      <a:lvl4pPr marL="2171700" marR="0" indent="-571500" algn="l" defTabSz="9144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 typeface="Gill Sans"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4pPr>
      <a:lvl5pPr marL="2616200" marR="0" indent="-571500" algn="l" defTabSz="9144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 typeface="Gill Sans"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5pPr>
      <a:lvl6pPr marL="3073400" marR="0" indent="-571500" algn="l" defTabSz="9144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 typeface="Gill Sans"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6pPr>
      <a:lvl7pPr marL="3530600" marR="0" indent="-571500" algn="l" defTabSz="9144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 typeface="Gill Sans"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7pPr>
      <a:lvl8pPr marL="3987800" marR="0" indent="-571500" algn="l" defTabSz="9144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 typeface="Gill Sans"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8pPr>
      <a:lvl9pPr marL="4445000" marR="0" indent="-571500" algn="l" defTabSz="914400" rtl="0" latinLnBrk="0">
        <a:lnSpc>
          <a:spcPct val="100000"/>
        </a:lnSpc>
        <a:spcBef>
          <a:spcPts val="4800"/>
        </a:spcBef>
        <a:spcAft>
          <a:spcPts val="0"/>
        </a:spcAft>
        <a:buClrTx/>
        <a:buSzPct val="171000"/>
        <a:buFont typeface="Gill Sans"/>
        <a:buChar char="•"/>
        <a:tabLst/>
        <a:defRPr sz="4200" b="0" i="0" u="none" strike="noStrike" cap="none" spc="0" baseline="0">
          <a:ln>
            <a:noFill/>
          </a:ln>
          <a:solidFill>
            <a:srgbClr val="000000"/>
          </a:solidFill>
          <a:uFillTx/>
          <a:latin typeface="Gill Sans"/>
          <a:ea typeface="Gill Sans"/>
          <a:cs typeface="Gill Sans"/>
          <a:sym typeface="Gill Sans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Gill San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0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 txBox="1">
            <a:spLocks noGrp="1"/>
          </p:cNvSpPr>
          <p:nvPr>
            <p:ph type="ctrTitle"/>
          </p:nvPr>
        </p:nvSpPr>
        <p:spPr>
          <a:xfrm>
            <a:off x="1269998" y="1638300"/>
            <a:ext cx="10464804" cy="4152900"/>
          </a:xfrm>
          <a:prstGeom prst="rect">
            <a:avLst/>
          </a:prstGeom>
        </p:spPr>
        <p:txBody>
          <a:bodyPr/>
          <a:lstStyle/>
          <a:p>
            <a:pPr>
              <a:defRPr b="1">
                <a:solidFill>
                  <a:srgbClr val="D90B00"/>
                </a:solidFill>
              </a:defRPr>
            </a:pPr>
            <a:r>
              <a:t>Acid Base</a:t>
            </a:r>
          </a:p>
          <a:p>
            <a:pPr>
              <a:defRPr>
                <a:solidFill>
                  <a:srgbClr val="D90B00"/>
                </a:solidFill>
              </a:defRPr>
            </a:pPr>
            <a:r>
              <a:t> </a:t>
            </a:r>
            <a:r>
              <a:rPr b="1"/>
              <a:t>AMAZINGNESS</a:t>
            </a:r>
          </a:p>
        </p:txBody>
      </p:sp>
      <p:sp>
        <p:nvSpPr>
          <p:cNvPr id="133" name="Shape 133"/>
          <p:cNvSpPr txBox="1">
            <a:spLocks noGrp="1"/>
          </p:cNvSpPr>
          <p:nvPr>
            <p:ph type="subTitle" sz="quarter" idx="1"/>
          </p:nvPr>
        </p:nvSpPr>
        <p:spPr>
          <a:xfrm>
            <a:off x="1269998" y="5410200"/>
            <a:ext cx="10464804" cy="113030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defTabSz="896111">
              <a:defRPr sz="3500"/>
            </a:pPr>
            <a:endParaRPr/>
          </a:p>
          <a:p>
            <a:pPr defTabSz="896111">
              <a:defRPr sz="3500"/>
            </a:pPr>
            <a:r>
              <a:t>Niall Kennedy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0B00"/>
                </a:solidFill>
              </a:defRPr>
            </a:lvl1pPr>
          </a:lstStyle>
          <a:p>
            <a:r>
              <a:t>Anion Gap</a:t>
            </a:r>
          </a:p>
        </p:txBody>
      </p:sp>
      <p:pic>
        <p:nvPicPr>
          <p:cNvPr id="172" name="image12.png" descr="image1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70700" y="279400"/>
            <a:ext cx="3683000" cy="2603500"/>
          </a:xfrm>
          <a:prstGeom prst="rect">
            <a:avLst/>
          </a:prstGeom>
          <a:ln w="12700">
            <a:miter lim="400000"/>
          </a:ln>
        </p:spPr>
      </p:pic>
      <p:sp>
        <p:nvSpPr>
          <p:cNvPr id="173" name="Shape 173"/>
          <p:cNvSpPr txBox="1"/>
          <p:nvPr/>
        </p:nvSpPr>
        <p:spPr>
          <a:xfrm>
            <a:off x="1447800" y="3492500"/>
            <a:ext cx="10109200" cy="435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 sz="4200" b="1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algn="ctr">
              <a:defRPr sz="4200" b="1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algn="ctr">
              <a:defRPr sz="4200" b="1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algn="ctr">
              <a:defRPr sz="42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AG = (Na + K) - (Cl + HCO3)</a:t>
            </a:r>
          </a:p>
          <a:p>
            <a:pPr algn="ctr">
              <a:defRPr sz="4200" b="1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algn="ctr">
              <a:defRPr sz="4200" b="1">
                <a:latin typeface="Gill Sans"/>
                <a:ea typeface="Gill Sans"/>
                <a:cs typeface="Gill Sans"/>
                <a:sym typeface="Gill Sans"/>
              </a:defRPr>
            </a:pPr>
            <a:endParaRPr dirty="0"/>
          </a:p>
          <a:p>
            <a:pPr algn="ctr">
              <a:defRPr sz="4200" b="1">
                <a:latin typeface="Gill Sans"/>
                <a:ea typeface="Gill Sans"/>
                <a:cs typeface="Gill Sans"/>
                <a:sym typeface="Gill Sans"/>
              </a:defRPr>
            </a:pPr>
            <a:r>
              <a:rPr dirty="0"/>
              <a:t>NORMAL = 12 to 16</a:t>
            </a:r>
          </a:p>
        </p:txBody>
      </p:sp>
    </p:spTree>
  </p:cSld>
  <p:clrMapOvr>
    <a:masterClrMapping/>
  </p:clrMapOvr>
  <p:transition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hape 175"/>
          <p:cNvSpPr txBox="1"/>
          <p:nvPr/>
        </p:nvSpPr>
        <p:spPr>
          <a:xfrm>
            <a:off x="1031648" y="855981"/>
            <a:ext cx="4769303" cy="13106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8400">
                <a:solidFill>
                  <a:srgbClr val="D90B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Anion Gap</a:t>
            </a:r>
          </a:p>
        </p:txBody>
      </p:sp>
      <p:sp>
        <p:nvSpPr>
          <p:cNvPr id="176" name="Shape 176"/>
          <p:cNvSpPr txBox="1"/>
          <p:nvPr/>
        </p:nvSpPr>
        <p:spPr>
          <a:xfrm>
            <a:off x="2165350" y="1587498"/>
            <a:ext cx="9182100" cy="7734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algn="ctr">
              <a:defRPr sz="4200" b="1">
                <a:latin typeface="Gill Sans"/>
                <a:ea typeface="Gill Sans"/>
                <a:cs typeface="Gill Sans"/>
                <a:sym typeface="Gill Sans"/>
              </a:defRPr>
            </a:pPr>
            <a:r>
              <a:t>CORRECT </a:t>
            </a:r>
          </a:p>
          <a:p>
            <a:pPr algn="ctr">
              <a:defRPr sz="4200" b="1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algn="ctr">
              <a:defRPr sz="8800" b="1">
                <a:solidFill>
                  <a:srgbClr val="FF26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“4”</a:t>
            </a:r>
          </a:p>
          <a:p>
            <a:pPr algn="ctr">
              <a:defRPr sz="4200" b="1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algn="ctr">
              <a:defRPr sz="4200" b="1">
                <a:latin typeface="Gill Sans"/>
                <a:ea typeface="Gill Sans"/>
                <a:cs typeface="Gill Sans"/>
                <a:sym typeface="Gill Sans"/>
              </a:defRPr>
            </a:pPr>
            <a:r>
              <a:t>Hypo-</a:t>
            </a:r>
            <a:r>
              <a:rPr u="sng"/>
              <a:t>ALBUMINAEMIA</a:t>
            </a:r>
          </a:p>
          <a:p>
            <a:pPr algn="ctr">
              <a:defRPr sz="4200" b="1" u="sng">
                <a:latin typeface="Gill Sans"/>
                <a:ea typeface="Gill Sans"/>
                <a:cs typeface="Gill Sans"/>
                <a:sym typeface="Gill Sans"/>
              </a:defRPr>
            </a:pPr>
            <a:endParaRPr u="sng"/>
          </a:p>
          <a:p>
            <a:pPr algn="ctr">
              <a:defRPr sz="3700" i="1">
                <a:latin typeface="Gill Sans"/>
                <a:ea typeface="Gill Sans"/>
                <a:cs typeface="Gill Sans"/>
                <a:sym typeface="Gill Sans"/>
              </a:defRPr>
            </a:pPr>
            <a:r>
              <a:t>Albumin is a huge buffer protein that mops up anions</a:t>
            </a:r>
          </a:p>
          <a:p>
            <a:pPr>
              <a:defRPr sz="2400" b="1">
                <a:latin typeface="Georgia"/>
                <a:ea typeface="Georgia"/>
                <a:cs typeface="Georgia"/>
                <a:sym typeface="Georgia"/>
              </a:defRPr>
            </a:pPr>
            <a:r>
              <a:t>                                                      </a:t>
            </a:r>
          </a:p>
          <a:p>
            <a:pPr>
              <a:defRPr sz="2400" b="1">
                <a:latin typeface="Georgia"/>
                <a:ea typeface="Georgia"/>
                <a:cs typeface="Georgia"/>
                <a:sym typeface="Georgia"/>
              </a:defRPr>
            </a:pPr>
            <a:endParaRPr/>
          </a:p>
          <a:p>
            <a:pPr>
              <a:defRPr sz="2400" b="1">
                <a:latin typeface="Georgia"/>
                <a:ea typeface="Georgia"/>
                <a:cs typeface="Georgia"/>
                <a:sym typeface="Georgia"/>
              </a:defRPr>
            </a:pPr>
            <a:endParaRPr/>
          </a:p>
          <a:p>
            <a:pPr lvl="3">
              <a:spcBef>
                <a:spcPts val="1000"/>
              </a:spcBef>
              <a:defRPr sz="2400" b="1">
                <a:latin typeface="Georgia"/>
                <a:ea typeface="Georgia"/>
                <a:cs typeface="Georgia"/>
                <a:sym typeface="Georgia"/>
              </a:defRPr>
            </a:pPr>
            <a:r>
              <a:t>            </a:t>
            </a:r>
            <a:r>
              <a:rPr sz="3200"/>
              <a:t>Corrected = AG + [(44 - </a:t>
            </a:r>
            <a:r>
              <a:rPr sz="3200">
                <a:solidFill>
                  <a:srgbClr val="D90B00"/>
                </a:solidFill>
              </a:rPr>
              <a:t>albumin</a:t>
            </a:r>
            <a:r>
              <a:rPr sz="3200"/>
              <a:t>)/4]</a:t>
            </a:r>
          </a:p>
        </p:txBody>
      </p:sp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0B00"/>
                </a:solidFill>
              </a:defRPr>
            </a:lvl1pPr>
          </a:lstStyle>
          <a:p>
            <a:r>
              <a:t>Osmolar Gap</a:t>
            </a:r>
          </a:p>
        </p:txBody>
      </p:sp>
      <p:pic>
        <p:nvPicPr>
          <p:cNvPr id="179" name="image13.png" descr="image1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71460" y="5473700"/>
            <a:ext cx="4795841" cy="3200400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 txBox="1"/>
          <p:nvPr/>
        </p:nvSpPr>
        <p:spPr>
          <a:xfrm>
            <a:off x="-21479" y="2635249"/>
            <a:ext cx="10725238" cy="24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Calculated Osm = 2[Na] + [Urea] + [Glucose] +</a:t>
            </a:r>
          </a:p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GAP = Measured - Calculated</a:t>
            </a:r>
          </a:p>
        </p:txBody>
      </p:sp>
      <p:pic>
        <p:nvPicPr>
          <p:cNvPr id="181" name="image14.png" descr="image1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601325" y="2130425"/>
            <a:ext cx="1668466" cy="1668466"/>
          </a:xfrm>
          <a:prstGeom prst="rect">
            <a:avLst/>
          </a:prstGeom>
          <a:ln w="12700">
            <a:miter lim="400000"/>
          </a:ln>
        </p:spPr>
      </p:pic>
      <p:sp>
        <p:nvSpPr>
          <p:cNvPr id="182" name="Shape 182"/>
          <p:cNvSpPr txBox="1"/>
          <p:nvPr/>
        </p:nvSpPr>
        <p:spPr>
          <a:xfrm>
            <a:off x="6606979" y="6178546"/>
            <a:ext cx="3105536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Should be</a:t>
            </a:r>
          </a:p>
          <a:p>
            <a:pPr algn="ctr">
              <a:defRPr sz="4200">
                <a:solidFill>
                  <a:srgbClr val="D90B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&lt;20 mOsm/kg</a:t>
            </a:r>
          </a:p>
        </p:txBody>
      </p: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" name="image15.png" descr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010" y="1490662"/>
            <a:ext cx="12536493" cy="6770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image16.png" descr="image1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19512" y="1103312"/>
            <a:ext cx="7545390" cy="754539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 txBox="1"/>
          <p:nvPr/>
        </p:nvSpPr>
        <p:spPr>
          <a:xfrm>
            <a:off x="495299" y="1390645"/>
            <a:ext cx="4572002" cy="330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 sz="9600" b="1" u="sng">
                <a:latin typeface="Gill Sans"/>
                <a:ea typeface="Gill Sans"/>
                <a:cs typeface="Gill Sans"/>
                <a:sym typeface="Gill Sans"/>
              </a:defRPr>
            </a:pPr>
            <a:r>
              <a:t>Na : Cl</a:t>
            </a:r>
          </a:p>
          <a:p>
            <a:pPr algn="ctr">
              <a:defRPr sz="64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algn="ctr">
              <a:defRPr sz="6400">
                <a:latin typeface="Gill Sans"/>
                <a:ea typeface="Gill Sans"/>
                <a:cs typeface="Gill Sans"/>
                <a:sym typeface="Gill Sans"/>
              </a:defRPr>
            </a:pPr>
            <a:r>
              <a:t>1.4 : 1</a:t>
            </a:r>
          </a:p>
        </p:txBody>
      </p:sp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image17.png" descr="image1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685800" y="-1006475"/>
            <a:ext cx="14336713" cy="107854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 txBox="1">
            <a:spLocks noGrp="1"/>
          </p:cNvSpPr>
          <p:nvPr>
            <p:ph type="title"/>
          </p:nvPr>
        </p:nvSpPr>
        <p:spPr>
          <a:xfrm>
            <a:off x="1269998" y="635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0B00"/>
                </a:solidFill>
              </a:defRPr>
            </a:lvl1pPr>
          </a:lstStyle>
          <a:p>
            <a:r>
              <a:t>Metabolic Alkalosis</a:t>
            </a:r>
          </a:p>
        </p:txBody>
      </p:sp>
      <p:sp>
        <p:nvSpPr>
          <p:cNvPr id="192" name="Shape 192"/>
          <p:cNvSpPr txBox="1"/>
          <p:nvPr/>
        </p:nvSpPr>
        <p:spPr>
          <a:xfrm>
            <a:off x="1655340" y="4697174"/>
            <a:ext cx="9694119" cy="4978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 sz="4200" b="1" u="sng">
                <a:latin typeface="Gill Sans"/>
                <a:ea typeface="Gill Sans"/>
                <a:cs typeface="Gill Sans"/>
                <a:sym typeface="Gill Sans"/>
              </a:defRPr>
            </a:pPr>
            <a:r>
              <a:t>Expected PaCO2 = 0.7 [HCO3] + 20</a:t>
            </a:r>
          </a:p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or</a:t>
            </a:r>
          </a:p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0.6 [HCO3] + 40</a:t>
            </a:r>
          </a:p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or</a:t>
            </a:r>
          </a:p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0.9 [HCO3] + 15</a:t>
            </a:r>
          </a:p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Pick one that works for your brain!</a:t>
            </a:r>
          </a:p>
        </p:txBody>
      </p:sp>
      <p:pic>
        <p:nvPicPr>
          <p:cNvPr id="193" name="image18.png" descr="image1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24426" y="1689100"/>
            <a:ext cx="4755948" cy="298435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Shape 195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Case 1</a:t>
            </a:r>
          </a:p>
        </p:txBody>
      </p:sp>
      <p:sp>
        <p:nvSpPr>
          <p:cNvPr id="196" name="Shape 196"/>
          <p:cNvSpPr txBox="1"/>
          <p:nvPr/>
        </p:nvSpPr>
        <p:spPr>
          <a:xfrm>
            <a:off x="419100" y="3041649"/>
            <a:ext cx="12649200" cy="2171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marL="889000" indent="-571500">
              <a:spcBef>
                <a:spcPts val="2400"/>
              </a:spcBef>
              <a:buSzPct val="171000"/>
              <a:buFont typeface="Gill Sans"/>
              <a:buChar char="•"/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55 year old male with OSAHS and daytime somnolence. </a:t>
            </a:r>
          </a:p>
          <a:p>
            <a:pPr marL="889000" indent="-571500">
              <a:spcBef>
                <a:spcPts val="2400"/>
              </a:spcBef>
              <a:buSzPct val="171000"/>
              <a:buFont typeface="Gill Sans"/>
              <a:buChar char="•"/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Interpret ABG</a:t>
            </a:r>
          </a:p>
        </p:txBody>
      </p:sp>
      <p:pic>
        <p:nvPicPr>
          <p:cNvPr id="197" name="image19.png" descr="image1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35662" y="4754562"/>
            <a:ext cx="3709988" cy="42560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5400" y="1714500"/>
            <a:ext cx="7872415" cy="6310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image8.png" descr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5950" y="3040061"/>
            <a:ext cx="6692900" cy="5019678"/>
          </a:xfrm>
          <a:prstGeom prst="rect">
            <a:avLst/>
          </a:prstGeom>
          <a:ln w="12700">
            <a:miter lim="400000"/>
          </a:ln>
        </p:spPr>
      </p:pic>
      <p:sp>
        <p:nvSpPr>
          <p:cNvPr id="202" name="Shape 202"/>
          <p:cNvSpPr txBox="1"/>
          <p:nvPr/>
        </p:nvSpPr>
        <p:spPr>
          <a:xfrm>
            <a:off x="3384946" y="730250"/>
            <a:ext cx="5561807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6400">
                <a:solidFill>
                  <a:srgbClr val="D90B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Respiratory Stuff</a:t>
            </a:r>
          </a:p>
        </p:txBody>
      </p:sp>
      <p:sp>
        <p:nvSpPr>
          <p:cNvPr id="203" name="Shape 203"/>
          <p:cNvSpPr txBox="1"/>
          <p:nvPr/>
        </p:nvSpPr>
        <p:spPr>
          <a:xfrm>
            <a:off x="3600821" y="8324849"/>
            <a:ext cx="580315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5000">
                <a:solidFill>
                  <a:srgbClr val="66B132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1, 2, (HCO3) 4, 5.</a:t>
            </a:r>
          </a:p>
        </p:txBody>
      </p:sp>
      <p:sp>
        <p:nvSpPr>
          <p:cNvPr id="204" name="Shape 204"/>
          <p:cNvSpPr txBox="1"/>
          <p:nvPr/>
        </p:nvSpPr>
        <p:spPr>
          <a:xfrm>
            <a:off x="3022299" y="2013815"/>
            <a:ext cx="6960202" cy="713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All about the change in PaCO2 </a:t>
            </a:r>
          </a:p>
        </p:txBody>
      </p:sp>
    </p:spTree>
  </p:cSld>
  <p:clrMapOvr>
    <a:masterClrMapping/>
  </p:clrMapOvr>
  <p:transition>
    <p:dissolv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image1.png" descr="image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90587" y="1728784"/>
            <a:ext cx="11222040" cy="63198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Shape 206"/>
          <p:cNvSpPr txBox="1"/>
          <p:nvPr/>
        </p:nvSpPr>
        <p:spPr>
          <a:xfrm>
            <a:off x="939363" y="2419348"/>
            <a:ext cx="1258170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 sz="4200">
                <a:solidFill>
                  <a:srgbClr val="D90B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Resp</a:t>
            </a:r>
          </a:p>
          <a:p>
            <a:pPr algn="ctr">
              <a:defRPr sz="4200">
                <a:solidFill>
                  <a:srgbClr val="D90B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ACID</a:t>
            </a:r>
          </a:p>
        </p:txBody>
      </p:sp>
      <p:sp>
        <p:nvSpPr>
          <p:cNvPr id="207" name="Shape 207"/>
          <p:cNvSpPr txBox="1"/>
          <p:nvPr/>
        </p:nvSpPr>
        <p:spPr>
          <a:xfrm>
            <a:off x="10768389" y="2419348"/>
            <a:ext cx="1210507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 sz="4200">
                <a:solidFill>
                  <a:srgbClr val="0044F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Resp</a:t>
            </a:r>
          </a:p>
          <a:p>
            <a:pPr algn="ctr">
              <a:defRPr sz="4200">
                <a:solidFill>
                  <a:srgbClr val="0044F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ALK</a:t>
            </a:r>
          </a:p>
        </p:txBody>
      </p:sp>
      <p:sp>
        <p:nvSpPr>
          <p:cNvPr id="208" name="Shape 208"/>
          <p:cNvSpPr txBox="1"/>
          <p:nvPr/>
        </p:nvSpPr>
        <p:spPr>
          <a:xfrm>
            <a:off x="3194428" y="2419348"/>
            <a:ext cx="1210507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 sz="4200">
                <a:solidFill>
                  <a:srgbClr val="0044F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Resp</a:t>
            </a:r>
          </a:p>
          <a:p>
            <a:pPr algn="ctr">
              <a:defRPr sz="4200">
                <a:solidFill>
                  <a:srgbClr val="0044F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ALK</a:t>
            </a:r>
          </a:p>
        </p:txBody>
      </p:sp>
      <p:sp>
        <p:nvSpPr>
          <p:cNvPr id="209" name="Shape 209"/>
          <p:cNvSpPr txBox="1"/>
          <p:nvPr/>
        </p:nvSpPr>
        <p:spPr>
          <a:xfrm>
            <a:off x="8064065" y="2419348"/>
            <a:ext cx="1258169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 sz="4200">
                <a:solidFill>
                  <a:srgbClr val="D90B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Resp</a:t>
            </a:r>
          </a:p>
          <a:p>
            <a:pPr algn="ctr">
              <a:defRPr sz="4200">
                <a:solidFill>
                  <a:srgbClr val="D90B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ACID</a:t>
            </a:r>
          </a:p>
        </p:txBody>
      </p:sp>
      <p:sp>
        <p:nvSpPr>
          <p:cNvPr id="210" name="Shape 210"/>
          <p:cNvSpPr txBox="1"/>
          <p:nvPr/>
        </p:nvSpPr>
        <p:spPr>
          <a:xfrm>
            <a:off x="1320600" y="4527548"/>
            <a:ext cx="49569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6400" b="1">
                <a:solidFill>
                  <a:srgbClr val="66B13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1</a:t>
            </a:r>
          </a:p>
        </p:txBody>
      </p:sp>
      <p:sp>
        <p:nvSpPr>
          <p:cNvPr id="211" name="Shape 211"/>
          <p:cNvSpPr txBox="1"/>
          <p:nvPr/>
        </p:nvSpPr>
        <p:spPr>
          <a:xfrm>
            <a:off x="11130556" y="4527548"/>
            <a:ext cx="49569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6400" b="1">
                <a:solidFill>
                  <a:srgbClr val="66B13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5</a:t>
            </a:r>
          </a:p>
        </p:txBody>
      </p:sp>
      <p:sp>
        <p:nvSpPr>
          <p:cNvPr id="212" name="Shape 212"/>
          <p:cNvSpPr txBox="1"/>
          <p:nvPr/>
        </p:nvSpPr>
        <p:spPr>
          <a:xfrm>
            <a:off x="8450856" y="4527548"/>
            <a:ext cx="49569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6400" b="1">
                <a:solidFill>
                  <a:srgbClr val="66B13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4</a:t>
            </a:r>
          </a:p>
        </p:txBody>
      </p:sp>
      <p:sp>
        <p:nvSpPr>
          <p:cNvPr id="213" name="Shape 213"/>
          <p:cNvSpPr txBox="1"/>
          <p:nvPr/>
        </p:nvSpPr>
        <p:spPr>
          <a:xfrm>
            <a:off x="3548655" y="4527548"/>
            <a:ext cx="49569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6400" b="1">
                <a:solidFill>
                  <a:srgbClr val="66B13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2</a:t>
            </a:r>
          </a:p>
        </p:txBody>
      </p:sp>
      <p:sp>
        <p:nvSpPr>
          <p:cNvPr id="214" name="Shape 214"/>
          <p:cNvSpPr/>
          <p:nvPr/>
        </p:nvSpPr>
        <p:spPr>
          <a:xfrm>
            <a:off x="4715643" y="4470396"/>
            <a:ext cx="2809925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7200" b="1" u="sng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HCO3</a:t>
            </a:r>
          </a:p>
        </p:txBody>
      </p:sp>
      <p:sp>
        <p:nvSpPr>
          <p:cNvPr id="215" name="Shape 215"/>
          <p:cNvSpPr/>
          <p:nvPr/>
        </p:nvSpPr>
        <p:spPr>
          <a:xfrm>
            <a:off x="4813300" y="4432300"/>
            <a:ext cx="2692400" cy="1130300"/>
          </a:xfrm>
          <a:prstGeom prst="rect">
            <a:avLst/>
          </a:prstGeom>
          <a:ln w="254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216" name="Shape 216"/>
          <p:cNvSpPr txBox="1"/>
          <p:nvPr/>
        </p:nvSpPr>
        <p:spPr>
          <a:xfrm>
            <a:off x="1996987" y="933446"/>
            <a:ext cx="151871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4200">
                <a:solidFill>
                  <a:srgbClr val="42424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Acute</a:t>
            </a:r>
          </a:p>
        </p:txBody>
      </p:sp>
      <p:sp>
        <p:nvSpPr>
          <p:cNvPr id="217" name="Shape 217"/>
          <p:cNvSpPr txBox="1"/>
          <p:nvPr/>
        </p:nvSpPr>
        <p:spPr>
          <a:xfrm>
            <a:off x="9271161" y="933446"/>
            <a:ext cx="176656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Chronic</a:t>
            </a:r>
          </a:p>
        </p:txBody>
      </p:sp>
    </p:spTree>
  </p:cSld>
  <p:clrMapOvr>
    <a:masterClrMapping/>
  </p:clrMapOvr>
  <p:transition>
    <p:dissolv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image1.jpeg" descr="image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65400" y="1714500"/>
            <a:ext cx="7872415" cy="6310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>
            <a:lvl1pPr marL="889000"/>
          </a:lstStyle>
          <a:p>
            <a:r>
              <a:t>Chronic respiratory acidosis with metabolic compensation</a:t>
            </a:r>
          </a:p>
        </p:txBody>
      </p:sp>
      <p:sp>
        <p:nvSpPr>
          <p:cNvPr id="222" name="Shape 222"/>
          <p:cNvSpPr txBox="1"/>
          <p:nvPr/>
        </p:nvSpPr>
        <p:spPr>
          <a:xfrm>
            <a:off x="4530524" y="1346199"/>
            <a:ext cx="3016648" cy="1054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7200" b="1" u="sng">
                <a:solidFill>
                  <a:srgbClr val="D90B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Case 1</a:t>
            </a:r>
          </a:p>
        </p:txBody>
      </p:sp>
    </p:spTree>
  </p:cSld>
  <p:clrMapOvr>
    <a:masterClrMapping/>
  </p:clrMapOvr>
  <p:transition>
    <p:dissolv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Case 2</a:t>
            </a:r>
          </a:p>
        </p:txBody>
      </p:sp>
      <p:sp>
        <p:nvSpPr>
          <p:cNvPr id="225" name="Shape 225"/>
          <p:cNvSpPr txBox="1"/>
          <p:nvPr/>
        </p:nvSpPr>
        <p:spPr>
          <a:xfrm>
            <a:off x="0" y="3016247"/>
            <a:ext cx="12992100" cy="373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A female is pulled unconscious from her house by firemen after falling asleep smoking. </a:t>
            </a:r>
          </a:p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She has minor superficial burns to her face.</a:t>
            </a:r>
          </a:p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Interpret ABG</a:t>
            </a:r>
          </a:p>
        </p:txBody>
      </p:sp>
    </p:spTree>
  </p:cSld>
  <p:clrMapOvr>
    <a:masterClrMapping/>
  </p:clrMapOvr>
  <p:transition>
    <p:dissolv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image2.jpeg" descr="image2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35275" y="1651000"/>
            <a:ext cx="7332665" cy="64373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Case 2</a:t>
            </a:r>
          </a:p>
        </p:txBody>
      </p:sp>
      <p:sp>
        <p:nvSpPr>
          <p:cNvPr id="230" name="Shape 230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/>
          <a:p>
            <a:pPr marL="889000"/>
            <a:r>
              <a:t>Metabolic acidosis with respiratory compensation</a:t>
            </a:r>
          </a:p>
          <a:p>
            <a:pPr marL="889000"/>
            <a:r>
              <a:t>Likely diagnoses include; inhalational injury, CO poisoning, lactic acidosis, possible cyanide poisoning</a:t>
            </a:r>
          </a:p>
        </p:txBody>
      </p:sp>
    </p:spTree>
  </p:cSld>
  <p:clrMapOvr>
    <a:masterClrMapping/>
  </p:clrMapOvr>
  <p:transition>
    <p:dissolv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>
            <a:spLocks noGrp="1"/>
          </p:cNvSpPr>
          <p:nvPr>
            <p:ph type="title"/>
          </p:nvPr>
        </p:nvSpPr>
        <p:spPr>
          <a:xfrm>
            <a:off x="4102100" y="254000"/>
            <a:ext cx="4267200" cy="2438400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Case 3 </a:t>
            </a:r>
          </a:p>
        </p:txBody>
      </p:sp>
      <p:sp>
        <p:nvSpPr>
          <p:cNvPr id="233" name="Shape 233"/>
          <p:cNvSpPr txBox="1"/>
          <p:nvPr/>
        </p:nvSpPr>
        <p:spPr>
          <a:xfrm>
            <a:off x="235531" y="2565399"/>
            <a:ext cx="11987635" cy="1866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15 year old male being treated for asthma attack in ED</a:t>
            </a:r>
          </a:p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Interpret each ABG</a:t>
            </a:r>
          </a:p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Has his condition improved?</a:t>
            </a:r>
          </a:p>
        </p:txBody>
      </p:sp>
      <p:pic>
        <p:nvPicPr>
          <p:cNvPr id="234" name="image20.png" descr="image20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9200" y="4465637"/>
            <a:ext cx="4938713" cy="562133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3.jpeg" descr="image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84409" y="1738309"/>
            <a:ext cx="8421693" cy="6275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Shape 238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Case 3 </a:t>
            </a:r>
          </a:p>
        </p:txBody>
      </p:sp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/>
          <a:p>
            <a:pPr marL="889000">
              <a:defRPr u="sng"/>
            </a:pPr>
            <a:r>
              <a:rPr dirty="0"/>
              <a:t>0700</a:t>
            </a:r>
            <a:r>
              <a:rPr u="none" dirty="0"/>
              <a:t>: </a:t>
            </a:r>
          </a:p>
          <a:p>
            <a:pPr marL="1333500" lvl="1"/>
            <a:r>
              <a:rPr dirty="0"/>
              <a:t>Primary acute respiratory alkalosis</a:t>
            </a:r>
          </a:p>
          <a:p>
            <a:pPr marL="889000"/>
            <a:endParaRPr dirty="0"/>
          </a:p>
          <a:p>
            <a:pPr marL="889000">
              <a:defRPr u="sng"/>
            </a:pPr>
            <a:r>
              <a:rPr dirty="0"/>
              <a:t>1000</a:t>
            </a:r>
            <a:r>
              <a:rPr u="none" dirty="0"/>
              <a:t>: </a:t>
            </a:r>
          </a:p>
          <a:p>
            <a:pPr marL="1333500" lvl="1"/>
            <a:r>
              <a:rPr dirty="0"/>
              <a:t>Dual disorder. Respiratory alkalosis and HAGMA</a:t>
            </a:r>
          </a:p>
        </p:txBody>
      </p:sp>
    </p:spTree>
  </p:cSld>
  <p:clrMapOvr>
    <a:masterClrMapping/>
  </p:clrMapOvr>
  <p:transition>
    <p:dissolv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9677400"/>
          </a:xfrm>
          <a:prstGeom prst="rect">
            <a:avLst/>
          </a:prstGeom>
        </p:spPr>
        <p:txBody>
          <a:bodyPr/>
          <a:lstStyle/>
          <a:p>
            <a:pPr defTabSz="886966">
              <a:defRPr sz="8100">
                <a:solidFill>
                  <a:srgbClr val="D90B00"/>
                </a:solidFill>
              </a:defRPr>
            </a:pPr>
            <a:endParaRPr/>
          </a:p>
          <a:p>
            <a:pPr defTabSz="886966">
              <a:defRPr sz="8100" b="1">
                <a:solidFill>
                  <a:srgbClr val="D90B00"/>
                </a:solidFill>
              </a:defRPr>
            </a:pPr>
            <a:r>
              <a:t>HAGMA</a:t>
            </a:r>
          </a:p>
          <a:p>
            <a:pPr defTabSz="886966">
              <a:defRPr sz="8100" b="1">
                <a:solidFill>
                  <a:srgbClr val="D90B00"/>
                </a:solidFill>
              </a:defRPr>
            </a:pPr>
            <a:endParaRPr/>
          </a:p>
          <a:p>
            <a:pPr defTabSz="886966">
              <a:defRPr sz="8100" b="1">
                <a:solidFill>
                  <a:srgbClr val="D90B00"/>
                </a:solidFill>
              </a:defRPr>
            </a:pPr>
            <a:r>
              <a:t>NAGMA</a:t>
            </a:r>
          </a:p>
          <a:p>
            <a:pPr defTabSz="886966">
              <a:defRPr sz="8100" b="1">
                <a:solidFill>
                  <a:srgbClr val="D90B00"/>
                </a:solidFill>
              </a:defRPr>
            </a:pPr>
            <a:endParaRPr/>
          </a:p>
          <a:p>
            <a:pPr defTabSz="886966">
              <a:defRPr sz="8100" b="1">
                <a:solidFill>
                  <a:srgbClr val="D90B00"/>
                </a:solidFill>
              </a:defRPr>
            </a:pPr>
            <a:r>
              <a:t>MAGMA</a:t>
            </a:r>
          </a:p>
        </p:txBody>
      </p:sp>
    </p:spTree>
  </p:cSld>
  <p:clrMapOvr>
    <a:masterClrMapping/>
  </p:clrMapOvr>
  <p:transition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0B00"/>
                </a:solidFill>
              </a:defRPr>
            </a:lvl1pPr>
          </a:lstStyle>
          <a:p>
            <a:r>
              <a:t>RULES</a:t>
            </a:r>
          </a:p>
        </p:txBody>
      </p:sp>
      <p:sp>
        <p:nvSpPr>
          <p:cNvPr id="138" name="Shape 138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/>
          <a:p>
            <a:pPr marL="889000"/>
            <a:r>
              <a:t>Numbers are your friend</a:t>
            </a:r>
          </a:p>
          <a:p>
            <a:pPr marL="889000"/>
            <a:r>
              <a:t>Equations are there to help you</a:t>
            </a:r>
          </a:p>
          <a:p>
            <a:pPr marL="889000"/>
            <a:r>
              <a:t>The body will always try to correct the abnormality…but some annoying things get in the way!</a:t>
            </a:r>
          </a:p>
          <a:p>
            <a:pPr marL="889000"/>
            <a:r>
              <a:t>THERE IS NO SUCH THING AS OVER-CORRECTING</a:t>
            </a:r>
          </a:p>
        </p:txBody>
      </p:sp>
    </p:spTree>
  </p:cSld>
  <p:clrMapOvr>
    <a:masterClrMapping/>
  </p:clrMapOvr>
  <p:transition>
    <p:dissolv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 txBox="1">
            <a:spLocks noGrp="1"/>
          </p:cNvSpPr>
          <p:nvPr>
            <p:ph type="title"/>
          </p:nvPr>
        </p:nvSpPr>
        <p:spPr>
          <a:xfrm>
            <a:off x="1269998" y="277575"/>
            <a:ext cx="10464804" cy="2438404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HAGMA</a:t>
            </a:r>
          </a:p>
        </p:txBody>
      </p:sp>
      <p:pic>
        <p:nvPicPr>
          <p:cNvPr id="244" name="image1.tif" descr="image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43795" y="3013417"/>
            <a:ext cx="6517210" cy="48879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>
            <a:spLocks noGrp="1"/>
          </p:cNvSpPr>
          <p:nvPr>
            <p:ph type="body" idx="1"/>
          </p:nvPr>
        </p:nvSpPr>
        <p:spPr>
          <a:xfrm>
            <a:off x="1289049" y="-296863"/>
            <a:ext cx="10425115" cy="10169526"/>
          </a:xfrm>
          <a:prstGeom prst="rect">
            <a:avLst/>
          </a:prstGeom>
        </p:spPr>
        <p:txBody>
          <a:bodyPr/>
          <a:lstStyle/>
          <a:p>
            <a:pPr marL="889000">
              <a:buClr>
                <a:srgbClr val="D90B00"/>
              </a:buClr>
              <a:defRPr sz="3600">
                <a:solidFill>
                  <a:srgbClr val="D90B00"/>
                </a:solidFill>
              </a:defRPr>
            </a:pPr>
            <a:r>
              <a:t>C</a:t>
            </a:r>
            <a:r>
              <a:rPr>
                <a:solidFill>
                  <a:srgbClr val="000000"/>
                </a:solidFill>
              </a:rPr>
              <a:t>arbon Monoxide</a:t>
            </a:r>
          </a:p>
          <a:p>
            <a:pPr marL="889000">
              <a:buClr>
                <a:srgbClr val="D90B00"/>
              </a:buClr>
              <a:defRPr sz="3600">
                <a:solidFill>
                  <a:srgbClr val="D90B00"/>
                </a:solidFill>
              </a:defRPr>
            </a:pPr>
            <a:r>
              <a:t>A</a:t>
            </a:r>
            <a:r>
              <a:rPr>
                <a:solidFill>
                  <a:srgbClr val="000000"/>
                </a:solidFill>
              </a:rPr>
              <a:t>lcoholic Ketoacidosis</a:t>
            </a:r>
          </a:p>
          <a:p>
            <a:pPr marL="889000">
              <a:buClr>
                <a:srgbClr val="D90B00"/>
              </a:buClr>
              <a:defRPr sz="3600">
                <a:solidFill>
                  <a:srgbClr val="D90B00"/>
                </a:solidFill>
              </a:defRPr>
            </a:pPr>
            <a:r>
              <a:t>T</a:t>
            </a:r>
            <a:r>
              <a:rPr>
                <a:solidFill>
                  <a:srgbClr val="000000"/>
                </a:solidFill>
              </a:rPr>
              <a:t>oluene</a:t>
            </a:r>
          </a:p>
          <a:p>
            <a:pPr marL="889000">
              <a:buClr>
                <a:srgbClr val="D90B00"/>
              </a:buClr>
              <a:defRPr sz="3600">
                <a:solidFill>
                  <a:srgbClr val="D90B00"/>
                </a:solidFill>
              </a:defRPr>
            </a:pPr>
            <a:r>
              <a:t>M</a:t>
            </a:r>
            <a:r>
              <a:rPr>
                <a:solidFill>
                  <a:srgbClr val="000000"/>
                </a:solidFill>
              </a:rPr>
              <a:t>ethanol</a:t>
            </a:r>
          </a:p>
          <a:p>
            <a:pPr marL="889000">
              <a:buClr>
                <a:srgbClr val="D90B00"/>
              </a:buClr>
              <a:defRPr sz="3600" u="sng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Uraemia</a:t>
            </a:r>
          </a:p>
          <a:p>
            <a:pPr marL="889000">
              <a:buClr>
                <a:srgbClr val="D90B00"/>
              </a:buClr>
              <a:defRPr sz="3600" u="sng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DKA (Ketones)</a:t>
            </a:r>
          </a:p>
          <a:p>
            <a:pPr marL="889000">
              <a:buClr>
                <a:srgbClr val="D90B00"/>
              </a:buClr>
              <a:defRPr sz="3600">
                <a:solidFill>
                  <a:srgbClr val="D90B00"/>
                </a:solidFill>
              </a:defRPr>
            </a:pPr>
            <a:r>
              <a:t>P</a:t>
            </a:r>
            <a:r>
              <a:rPr>
                <a:solidFill>
                  <a:srgbClr val="000000"/>
                </a:solidFill>
              </a:rPr>
              <a:t>henformin, Paracetamol, Pyroglutamic acidosis, Paraldehyde</a:t>
            </a:r>
          </a:p>
          <a:p>
            <a:pPr marL="889000">
              <a:buClr>
                <a:srgbClr val="D90B00"/>
              </a:buClr>
              <a:defRPr sz="3600">
                <a:solidFill>
                  <a:srgbClr val="D90B00"/>
                </a:solidFill>
              </a:defRPr>
            </a:pPr>
            <a:r>
              <a:t>I</a:t>
            </a:r>
            <a:r>
              <a:rPr>
                <a:solidFill>
                  <a:srgbClr val="000000"/>
                </a:solidFill>
              </a:rPr>
              <a:t>soniazid</a:t>
            </a:r>
          </a:p>
          <a:p>
            <a:pPr marL="889000">
              <a:buClr>
                <a:srgbClr val="D90B00"/>
              </a:buClr>
              <a:defRPr sz="3600" u="sng">
                <a:solidFill>
                  <a:srgbClr val="0433FF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pPr>
            <a:r>
              <a:t>Lactate</a:t>
            </a:r>
          </a:p>
          <a:p>
            <a:pPr marL="889000">
              <a:buClr>
                <a:srgbClr val="D90B00"/>
              </a:buClr>
              <a:defRPr sz="3600">
                <a:solidFill>
                  <a:srgbClr val="D90B00"/>
                </a:solidFill>
              </a:defRPr>
            </a:pPr>
            <a:r>
              <a:t>E</a:t>
            </a:r>
            <a:r>
              <a:rPr>
                <a:solidFill>
                  <a:srgbClr val="000000"/>
                </a:solidFill>
              </a:rPr>
              <a:t>thylene glycol, Ethanol</a:t>
            </a:r>
          </a:p>
          <a:p>
            <a:pPr marL="889000">
              <a:buClr>
                <a:srgbClr val="D90B00"/>
              </a:buClr>
              <a:defRPr sz="3600">
                <a:solidFill>
                  <a:srgbClr val="D90B00"/>
                </a:solidFill>
              </a:defRPr>
            </a:pPr>
            <a:r>
              <a:t>S</a:t>
            </a:r>
            <a:r>
              <a:rPr>
                <a:solidFill>
                  <a:srgbClr val="000000"/>
                </a:solidFill>
              </a:rPr>
              <a:t>alicylates</a:t>
            </a:r>
          </a:p>
        </p:txBody>
      </p:sp>
      <p:pic>
        <p:nvPicPr>
          <p:cNvPr id="247" name="image1.tif" descr="image1.t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201895" y="1504915"/>
            <a:ext cx="3403605" cy="25527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NAGMA</a:t>
            </a:r>
          </a:p>
        </p:txBody>
      </p:sp>
      <p:sp>
        <p:nvSpPr>
          <p:cNvPr id="250" name="Shape 250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/>
          <a:p>
            <a:pPr marL="889000">
              <a:defRPr>
                <a:solidFill>
                  <a:srgbClr val="D90B00"/>
                </a:solidFill>
              </a:defRPr>
            </a:pPr>
            <a:r>
              <a:t>A</a:t>
            </a:r>
            <a:r>
              <a:rPr>
                <a:solidFill>
                  <a:srgbClr val="000000"/>
                </a:solidFill>
              </a:rPr>
              <a:t>ddisons</a:t>
            </a:r>
          </a:p>
          <a:p>
            <a:pPr marL="889000">
              <a:defRPr>
                <a:solidFill>
                  <a:srgbClr val="D90B00"/>
                </a:solidFill>
              </a:defRPr>
            </a:pPr>
            <a:r>
              <a:t>B</a:t>
            </a:r>
            <a:r>
              <a:rPr>
                <a:solidFill>
                  <a:srgbClr val="000000"/>
                </a:solidFill>
              </a:rPr>
              <a:t>icarbonate loss (GI or Renal)</a:t>
            </a:r>
          </a:p>
          <a:p>
            <a:pPr marL="889000">
              <a:defRPr>
                <a:solidFill>
                  <a:srgbClr val="D90B00"/>
                </a:solidFill>
              </a:defRPr>
            </a:pPr>
            <a:r>
              <a:t>C</a:t>
            </a:r>
            <a:r>
              <a:rPr>
                <a:solidFill>
                  <a:srgbClr val="000000"/>
                </a:solidFill>
              </a:rPr>
              <a:t>hloride gain</a:t>
            </a:r>
          </a:p>
          <a:p>
            <a:pPr marL="889000">
              <a:defRPr>
                <a:solidFill>
                  <a:srgbClr val="D90B00"/>
                </a:solidFill>
              </a:defRPr>
            </a:pPr>
            <a:r>
              <a:t>D</a:t>
            </a:r>
            <a:r>
              <a:rPr>
                <a:solidFill>
                  <a:srgbClr val="000000"/>
                </a:solidFill>
              </a:rPr>
              <a:t>rugs eg acetazolamide</a:t>
            </a:r>
          </a:p>
        </p:txBody>
      </p:sp>
      <p:pic>
        <p:nvPicPr>
          <p:cNvPr id="251" name="image21.png" descr="image21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271000" y="3479800"/>
            <a:ext cx="2895600" cy="4279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Shape 253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MAGMA</a:t>
            </a:r>
          </a:p>
        </p:txBody>
      </p:sp>
      <p:pic>
        <p:nvPicPr>
          <p:cNvPr id="254" name="image22.png" descr="image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2400" y="2222500"/>
            <a:ext cx="10160000" cy="6794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Shape 256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Case 4</a:t>
            </a:r>
          </a:p>
        </p:txBody>
      </p:sp>
      <p:sp>
        <p:nvSpPr>
          <p:cNvPr id="257" name="Shape 257"/>
          <p:cNvSpPr txBox="1"/>
          <p:nvPr/>
        </p:nvSpPr>
        <p:spPr>
          <a:xfrm>
            <a:off x="0" y="3625846"/>
            <a:ext cx="12992100" cy="2489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A 60 year old woman presents with pneumonia, shock and respiratory distress.</a:t>
            </a:r>
          </a:p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  <a:p>
            <a:pPr algn="ctr">
              <a:defRPr sz="4200">
                <a:latin typeface="Gill Sans"/>
                <a:ea typeface="Gill Sans"/>
                <a:cs typeface="Gill Sans"/>
                <a:sym typeface="Gill Sans"/>
              </a:defRPr>
            </a:pPr>
            <a:r>
              <a:t>Interpret  ABG</a:t>
            </a:r>
          </a:p>
        </p:txBody>
      </p:sp>
    </p:spTree>
  </p:cSld>
  <p:clrMapOvr>
    <a:masterClrMapping/>
  </p:clrMapOvr>
  <p:transition>
    <p:dissolv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image4.jpeg" descr="image4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09834" y="1411287"/>
            <a:ext cx="7983543" cy="691674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Shape 261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Case 4</a:t>
            </a:r>
          </a:p>
        </p:txBody>
      </p:sp>
      <p:sp>
        <p:nvSpPr>
          <p:cNvPr id="262" name="Shape 262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/>
          <a:p>
            <a:pPr marL="889000"/>
            <a:r>
              <a:t>Mixed acid base disorder</a:t>
            </a:r>
          </a:p>
          <a:p>
            <a:pPr marL="1333500" lvl="1"/>
            <a:r>
              <a:t>Severe metabolic acidosis</a:t>
            </a:r>
          </a:p>
          <a:p>
            <a:pPr marL="1333500" lvl="1"/>
            <a:r>
              <a:t>Co-existing Respiratory acidosis</a:t>
            </a:r>
          </a:p>
        </p:txBody>
      </p:sp>
    </p:spTree>
  </p:cSld>
  <p:clrMapOvr>
    <a:masterClrMapping/>
  </p:clrMapOvr>
  <p:transition>
    <p:dissolv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Shape 264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Case 5</a:t>
            </a:r>
          </a:p>
        </p:txBody>
      </p:sp>
      <p:sp>
        <p:nvSpPr>
          <p:cNvPr id="265" name="Shape 265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/>
          <a:p>
            <a:pPr marL="889000"/>
            <a:r>
              <a:t>Patient admitted to ICU post pelvic exenteration for ovarian malignancy. </a:t>
            </a:r>
          </a:p>
          <a:p>
            <a:pPr marL="889000"/>
            <a:r>
              <a:t>Interpret ABG.</a:t>
            </a:r>
          </a:p>
        </p:txBody>
      </p:sp>
    </p:spTree>
  </p:cSld>
  <p:clrMapOvr>
    <a:masterClrMapping/>
  </p:clrMapOvr>
  <p:transition>
    <p:dissolv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image5.jpeg" descr="image5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00284" y="1916109"/>
            <a:ext cx="8402643" cy="59197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Shape 269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Case 5</a:t>
            </a:r>
          </a:p>
        </p:txBody>
      </p:sp>
      <p:sp>
        <p:nvSpPr>
          <p:cNvPr id="270" name="Shape 270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/>
          <a:p>
            <a:pPr marL="889000"/>
            <a:r>
              <a:t>NAGMA, </a:t>
            </a:r>
          </a:p>
          <a:p>
            <a:pPr marL="889000"/>
            <a:r>
              <a:t>Hyper Cl-</a:t>
            </a:r>
          </a:p>
          <a:p>
            <a:pPr marL="889000"/>
            <a:r>
              <a:t>Appropriate respiratory compensation</a:t>
            </a:r>
          </a:p>
        </p:txBody>
      </p:sp>
    </p:spTree>
  </p:cSld>
  <p:clrMapOvr>
    <a:masterClrMapping/>
  </p:clrMapOvr>
  <p:transition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image2.png" descr="image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66800" y="1295400"/>
            <a:ext cx="4953000" cy="31369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1" name="image3.png" descr="image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67475" y="5602287"/>
            <a:ext cx="2722566" cy="414813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2" name="image4.png" descr="image4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3400" y="5041900"/>
            <a:ext cx="4445000" cy="4445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3" name="image5.png" descr="image5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829425" y="73025"/>
            <a:ext cx="5592763" cy="55927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44" name="image6.png" descr="image6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375900" y="6286500"/>
            <a:ext cx="1866900" cy="1955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Shape 272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Case 6</a:t>
            </a:r>
          </a:p>
        </p:txBody>
      </p:sp>
      <p:sp>
        <p:nvSpPr>
          <p:cNvPr id="273" name="Shape 273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/>
          <a:p>
            <a:pPr marL="889000"/>
            <a:r>
              <a:t>Patient presents with severe DKA. </a:t>
            </a:r>
          </a:p>
          <a:p>
            <a:pPr marL="889000"/>
            <a:r>
              <a:t>Eight hours after admission there is persistent acidaemia. </a:t>
            </a:r>
          </a:p>
          <a:p>
            <a:pPr marL="889000"/>
            <a:r>
              <a:t>Interpret ABG</a:t>
            </a:r>
          </a:p>
        </p:txBody>
      </p:sp>
    </p:spTree>
  </p:cSld>
  <p:clrMapOvr>
    <a:masterClrMapping/>
  </p:clrMapOvr>
  <p:transition>
    <p:dissolv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" name="image6.jpeg" descr="image6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79684" y="2119309"/>
            <a:ext cx="7831143" cy="551339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Shape 277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Case 6</a:t>
            </a:r>
          </a:p>
        </p:txBody>
      </p:sp>
      <p:sp>
        <p:nvSpPr>
          <p:cNvPr id="278" name="Shape 278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/>
          <a:p>
            <a:pPr marL="889000"/>
            <a:r>
              <a:t>Compensated metabolic acidosis</a:t>
            </a:r>
          </a:p>
          <a:p>
            <a:pPr marL="889000"/>
            <a:r>
              <a:t>Likely persistent ketoacidosis in this setting</a:t>
            </a:r>
          </a:p>
        </p:txBody>
      </p:sp>
    </p:spTree>
  </p:cSld>
  <p:clrMapOvr>
    <a:masterClrMapping/>
  </p:clrMapOvr>
  <p:transition>
    <p:dissolv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Shape 280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Case 7</a:t>
            </a:r>
          </a:p>
        </p:txBody>
      </p:sp>
      <p:sp>
        <p:nvSpPr>
          <p:cNvPr id="281" name="Shape 281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/>
          <a:p>
            <a:pPr marL="889000"/>
            <a:r>
              <a:t>73 year old lady with COPD awaiting cholecystectomy. </a:t>
            </a:r>
          </a:p>
          <a:p>
            <a:pPr marL="889000"/>
            <a:r>
              <a:t>Anaesthetist called to do preop work up. </a:t>
            </a:r>
          </a:p>
          <a:p>
            <a:pPr marL="889000"/>
            <a:r>
              <a:t>Interpret ABG</a:t>
            </a:r>
          </a:p>
        </p:txBody>
      </p:sp>
    </p:spTree>
  </p:cSld>
  <p:clrMapOvr>
    <a:masterClrMapping/>
  </p:clrMapOvr>
  <p:transition>
    <p:dissolv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" name="image7.jpeg" descr="image7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939925" y="1428750"/>
            <a:ext cx="9123365" cy="68945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Case 7</a:t>
            </a:r>
          </a:p>
        </p:txBody>
      </p:sp>
      <p:sp>
        <p:nvSpPr>
          <p:cNvPr id="286" name="Shape 286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/>
          <a:p>
            <a:pPr marL="889000"/>
            <a:r>
              <a:t>Severe primary metabolic alkalosis</a:t>
            </a:r>
          </a:p>
          <a:p>
            <a:pPr marL="889000"/>
            <a:r>
              <a:t>Appropriate respiratory compensation</a:t>
            </a:r>
          </a:p>
        </p:txBody>
      </p:sp>
    </p:spTree>
  </p:cSld>
  <p:clrMapOvr>
    <a:masterClrMapping/>
  </p:clrMapOvr>
  <p:transition>
    <p:dissolv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image23.png" descr="image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6700" y="727075"/>
            <a:ext cx="12457115" cy="82978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Shape 290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Case 8</a:t>
            </a:r>
          </a:p>
        </p:txBody>
      </p:sp>
      <p:sp>
        <p:nvSpPr>
          <p:cNvPr id="291" name="Shape 291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>
            <a:lvl1pPr marL="889000"/>
          </a:lstStyle>
          <a:p>
            <a:r>
              <a:t>48 year old malnourished female with an eating disorder presents to ED and looks dehydrated</a:t>
            </a:r>
          </a:p>
        </p:txBody>
      </p:sp>
    </p:spTree>
  </p:cSld>
  <p:clrMapOvr>
    <a:masterClrMapping/>
  </p:clrMapOvr>
  <p:transition>
    <p:dissolv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Shape 293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Labs</a:t>
            </a:r>
          </a:p>
        </p:txBody>
      </p:sp>
      <p:sp>
        <p:nvSpPr>
          <p:cNvPr id="294" name="Shape 294"/>
          <p:cNvSpPr txBox="1">
            <a:spLocks noGrp="1"/>
          </p:cNvSpPr>
          <p:nvPr>
            <p:ph type="body" sz="quarter" idx="1"/>
          </p:nvPr>
        </p:nvSpPr>
        <p:spPr>
          <a:xfrm>
            <a:off x="1270000" y="2768600"/>
            <a:ext cx="3429000" cy="5715000"/>
          </a:xfrm>
          <a:prstGeom prst="rect">
            <a:avLst/>
          </a:prstGeom>
        </p:spPr>
        <p:txBody>
          <a:bodyPr/>
          <a:lstStyle/>
          <a:p>
            <a:pPr marL="811212">
              <a:defRPr b="1" u="sng"/>
            </a:pPr>
            <a:r>
              <a:t>ABG:</a:t>
            </a:r>
            <a:r>
              <a:rPr b="0" u="none"/>
              <a:t> </a:t>
            </a:r>
          </a:p>
          <a:p>
            <a:pPr marL="811212"/>
            <a:r>
              <a:t>pH 7.80</a:t>
            </a:r>
          </a:p>
          <a:p>
            <a:pPr marL="811212"/>
            <a:r>
              <a:t>pCO2 38.3</a:t>
            </a:r>
          </a:p>
          <a:p>
            <a:pPr marL="811212"/>
            <a:r>
              <a:t>HCO3 49</a:t>
            </a:r>
          </a:p>
          <a:p>
            <a:pPr marL="811212"/>
            <a:r>
              <a:t>SBE &gt;30</a:t>
            </a:r>
          </a:p>
        </p:txBody>
      </p:sp>
      <p:sp>
        <p:nvSpPr>
          <p:cNvPr id="295" name="Shape 295"/>
          <p:cNvSpPr txBox="1"/>
          <p:nvPr/>
        </p:nvSpPr>
        <p:spPr>
          <a:xfrm>
            <a:off x="8039100" y="2273299"/>
            <a:ext cx="3429000" cy="706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marL="493712" indent="-493712">
              <a:spcBef>
                <a:spcPts val="3800"/>
              </a:spcBef>
              <a:buSzPct val="171000"/>
              <a:buFont typeface="Gill Sans"/>
              <a:buChar char="•"/>
              <a:defRPr sz="3200" b="1" u="sng">
                <a:latin typeface="Gill Sans"/>
                <a:ea typeface="Gill Sans"/>
                <a:cs typeface="Gill Sans"/>
                <a:sym typeface="Gill Sans"/>
              </a:defRPr>
            </a:pPr>
            <a:r>
              <a:t>EUC:</a:t>
            </a:r>
            <a:r>
              <a:rPr b="0" u="none"/>
              <a:t> </a:t>
            </a:r>
          </a:p>
          <a:p>
            <a:pPr marL="493712" indent="-493712">
              <a:spcBef>
                <a:spcPts val="3800"/>
              </a:spcBef>
              <a:buSzPct val="171000"/>
              <a:buFont typeface="Gill Sans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t>Na 123</a:t>
            </a:r>
          </a:p>
          <a:p>
            <a:pPr marL="493712" indent="-493712">
              <a:spcBef>
                <a:spcPts val="3800"/>
              </a:spcBef>
              <a:buSzPct val="171000"/>
              <a:buFont typeface="Gill Sans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t>Cl 75</a:t>
            </a:r>
          </a:p>
          <a:p>
            <a:pPr marL="493712" indent="-493712">
              <a:spcBef>
                <a:spcPts val="3800"/>
              </a:spcBef>
              <a:buSzPct val="171000"/>
              <a:buFont typeface="Gill Sans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t>K 1.7</a:t>
            </a:r>
          </a:p>
          <a:p>
            <a:pPr marL="493712" indent="-493712">
              <a:spcBef>
                <a:spcPts val="3800"/>
              </a:spcBef>
              <a:buSzPct val="171000"/>
              <a:buFont typeface="Gill Sans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t>Mg 0.52</a:t>
            </a:r>
          </a:p>
          <a:p>
            <a:pPr marL="493712" indent="-493712">
              <a:spcBef>
                <a:spcPts val="3800"/>
              </a:spcBef>
              <a:buSzPct val="171000"/>
              <a:buFont typeface="Gill Sans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t>Phos 0.95</a:t>
            </a:r>
          </a:p>
          <a:p>
            <a:pPr marL="493712" indent="-493712">
              <a:spcBef>
                <a:spcPts val="3800"/>
              </a:spcBef>
              <a:buSzPct val="171000"/>
              <a:buFont typeface="Gill Sans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t>Urea 2.1</a:t>
            </a:r>
          </a:p>
          <a:p>
            <a:pPr marL="493712" indent="-493712">
              <a:spcBef>
                <a:spcPts val="3800"/>
              </a:spcBef>
              <a:buSzPct val="171000"/>
              <a:buFont typeface="Gill Sans"/>
              <a:buChar char="•"/>
              <a:defRPr sz="3200">
                <a:latin typeface="Gill Sans"/>
                <a:ea typeface="Gill Sans"/>
                <a:cs typeface="Gill Sans"/>
                <a:sym typeface="Gill Sans"/>
              </a:defRPr>
            </a:pPr>
            <a:r>
              <a:t>Alb 13</a:t>
            </a:r>
          </a:p>
        </p:txBody>
      </p:sp>
    </p:spTree>
  </p:cSld>
  <p:clrMapOvr>
    <a:masterClrMapping/>
  </p:clrMapOvr>
  <p:transition>
    <p:dissolv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Shape 297"/>
          <p:cNvSpPr txBox="1">
            <a:spLocks noGrp="1"/>
          </p:cNvSpPr>
          <p:nvPr>
            <p:ph type="body" idx="1"/>
          </p:nvPr>
        </p:nvSpPr>
        <p:spPr>
          <a:xfrm>
            <a:off x="1257300" y="914400"/>
            <a:ext cx="10477500" cy="8788400"/>
          </a:xfrm>
          <a:prstGeom prst="rect">
            <a:avLst/>
          </a:prstGeom>
        </p:spPr>
        <p:txBody>
          <a:bodyPr/>
          <a:lstStyle/>
          <a:p>
            <a:pPr marL="889000"/>
            <a:r>
              <a:t>What was that about </a:t>
            </a:r>
            <a:r>
              <a:rPr b="1"/>
              <a:t>albumin</a:t>
            </a:r>
            <a:r>
              <a:t> and the </a:t>
            </a:r>
            <a:r>
              <a:rPr b="1"/>
              <a:t>gap</a:t>
            </a:r>
            <a:r>
              <a:t>?</a:t>
            </a:r>
          </a:p>
          <a:p>
            <a:pPr marL="1333500" lvl="1">
              <a:defRPr sz="3600"/>
            </a:pPr>
            <a:endParaRPr/>
          </a:p>
          <a:p>
            <a:pPr marL="1333500" lvl="1">
              <a:defRPr sz="3600" b="1">
                <a:latin typeface="Georgia"/>
                <a:ea typeface="Georgia"/>
                <a:cs typeface="Georgia"/>
                <a:sym typeface="Georgia"/>
              </a:defRPr>
            </a:pPr>
            <a:r>
              <a:t>AG + [(44 - </a:t>
            </a:r>
            <a:r>
              <a:rPr>
                <a:solidFill>
                  <a:srgbClr val="D90B00"/>
                </a:solidFill>
              </a:rPr>
              <a:t>albumin</a:t>
            </a:r>
            <a:r>
              <a:t>)/4]</a:t>
            </a:r>
          </a:p>
        </p:txBody>
      </p:sp>
    </p:spTree>
  </p:cSld>
  <p:clrMapOvr>
    <a:masterClrMapping/>
  </p:clrMapOvr>
  <p:transition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9-07-01 at 2.22.0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862" y="2207625"/>
            <a:ext cx="13172584" cy="5333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722250"/>
      </p:ext>
    </p:extLst>
  </p:cSld>
  <p:clrMapOvr>
    <a:masterClrMapping/>
  </p:clrMapOvr>
  <p:transition spd="med"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Shape 299"/>
          <p:cNvSpPr txBox="1">
            <a:spLocks noGrp="1"/>
          </p:cNvSpPr>
          <p:nvPr>
            <p:ph type="body" idx="1"/>
          </p:nvPr>
        </p:nvSpPr>
        <p:spPr>
          <a:xfrm>
            <a:off x="1270000" y="2019300"/>
            <a:ext cx="10464800" cy="5715000"/>
          </a:xfrm>
          <a:prstGeom prst="rect">
            <a:avLst/>
          </a:prstGeom>
        </p:spPr>
        <p:txBody>
          <a:bodyPr/>
          <a:lstStyle/>
          <a:p>
            <a:pPr marL="889000">
              <a:defRPr b="1" u="sng"/>
            </a:pPr>
            <a:r>
              <a:t>Na:Cl ratio?</a:t>
            </a:r>
          </a:p>
          <a:p>
            <a:pPr marL="1333500" lvl="1"/>
            <a:r>
              <a:t>140mmol/L </a:t>
            </a:r>
            <a:r>
              <a:rPr>
                <a:solidFill>
                  <a:srgbClr val="D90B00"/>
                </a:solidFill>
              </a:rPr>
              <a:t>Na+ </a:t>
            </a:r>
            <a:r>
              <a:t>: 100mmol/L </a:t>
            </a:r>
            <a:r>
              <a:rPr>
                <a:solidFill>
                  <a:srgbClr val="D90B00"/>
                </a:solidFill>
              </a:rPr>
              <a:t>Cl-</a:t>
            </a:r>
          </a:p>
          <a:p>
            <a:pPr marL="1333500" lvl="1">
              <a:defRPr>
                <a:solidFill>
                  <a:srgbClr val="D90B00"/>
                </a:solidFill>
              </a:defRPr>
            </a:pPr>
            <a:r>
              <a:t>Ratio =</a:t>
            </a:r>
            <a:r>
              <a:rPr>
                <a:solidFill>
                  <a:srgbClr val="000000"/>
                </a:solidFill>
              </a:rPr>
              <a:t>1.4 : 1 is </a:t>
            </a:r>
            <a:r>
              <a:rPr i="1" u="sng">
                <a:solidFill>
                  <a:srgbClr val="000000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NORMAL</a:t>
            </a:r>
            <a:endParaRPr i="1" u="sng">
              <a:latin typeface="Gill Sans SemiBold"/>
              <a:ea typeface="Gill Sans SemiBold"/>
              <a:cs typeface="Gill Sans SemiBold"/>
              <a:sym typeface="Gill Sans SemiBold"/>
            </a:endParaRPr>
          </a:p>
          <a:p>
            <a:pPr marL="1333500" lvl="1">
              <a:defRPr>
                <a:solidFill>
                  <a:srgbClr val="D90B00"/>
                </a:solidFill>
              </a:defRPr>
            </a:pPr>
            <a:r>
              <a:t>123 </a:t>
            </a:r>
            <a:r>
              <a:rPr>
                <a:solidFill>
                  <a:srgbClr val="000000"/>
                </a:solidFill>
              </a:rPr>
              <a:t>Na</a:t>
            </a:r>
            <a:r>
              <a:t> : 75 </a:t>
            </a:r>
            <a:r>
              <a:rPr>
                <a:solidFill>
                  <a:srgbClr val="000000"/>
                </a:solidFill>
              </a:rPr>
              <a:t>Cl</a:t>
            </a:r>
          </a:p>
          <a:p>
            <a:pPr marL="1333500" lvl="1">
              <a:defRPr>
                <a:solidFill>
                  <a:srgbClr val="D90B00"/>
                </a:solidFill>
              </a:defRPr>
            </a:pPr>
            <a:r>
              <a:t>1.64 : 1</a:t>
            </a:r>
            <a:r>
              <a:rPr>
                <a:solidFill>
                  <a:srgbClr val="000000"/>
                </a:solidFill>
              </a:rPr>
              <a:t>............. ALKALOSIS</a:t>
            </a:r>
          </a:p>
        </p:txBody>
      </p:sp>
    </p:spTree>
  </p:cSld>
  <p:clrMapOvr>
    <a:masterClrMapping/>
  </p:clrMapOvr>
  <p:transition>
    <p:dissolv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image15.png" descr="image1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27010" y="1490662"/>
            <a:ext cx="12536493" cy="677069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 b="1" u="sng">
                <a:solidFill>
                  <a:srgbClr val="D90B00"/>
                </a:solidFill>
              </a:defRPr>
            </a:lvl1pPr>
          </a:lstStyle>
          <a:p>
            <a:r>
              <a:t>Case 8</a:t>
            </a:r>
          </a:p>
        </p:txBody>
      </p:sp>
      <p:sp>
        <p:nvSpPr>
          <p:cNvPr id="304" name="Shape 304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/>
          <a:p>
            <a:pPr marL="889000"/>
            <a:r>
              <a:t>Chronic Metabolic Alkalosis</a:t>
            </a:r>
          </a:p>
          <a:p>
            <a:pPr marL="889000"/>
            <a:r>
              <a:t>Concomitant Acute Resp Alkalosis</a:t>
            </a:r>
          </a:p>
          <a:p>
            <a:pPr marL="889000"/>
            <a:r>
              <a:t>Why is she hyperventilating?</a:t>
            </a:r>
          </a:p>
          <a:p>
            <a:pPr marL="889000"/>
            <a:r>
              <a:t>The GAP?</a:t>
            </a:r>
          </a:p>
        </p:txBody>
      </p:sp>
    </p:spTree>
  </p:cSld>
  <p:clrMapOvr>
    <a:masterClrMapping/>
  </p:clrMapOvr>
  <p:transition>
    <p:dissolv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Shape 306"/>
          <p:cNvSpPr txBox="1">
            <a:spLocks noGrp="1"/>
          </p:cNvSpPr>
          <p:nvPr>
            <p:ph type="title"/>
          </p:nvPr>
        </p:nvSpPr>
        <p:spPr>
          <a:xfrm>
            <a:off x="18795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0B00"/>
                </a:solidFill>
              </a:defRPr>
            </a:lvl1pPr>
          </a:lstStyle>
          <a:p>
            <a:r>
              <a:t>DELTA GAP</a:t>
            </a:r>
          </a:p>
        </p:txBody>
      </p:sp>
      <p:sp>
        <p:nvSpPr>
          <p:cNvPr id="307" name="Shape 307"/>
          <p:cNvSpPr txBox="1"/>
          <p:nvPr/>
        </p:nvSpPr>
        <p:spPr>
          <a:xfrm>
            <a:off x="-328614" y="590545"/>
            <a:ext cx="7237415" cy="419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 sz="28800">
                <a:latin typeface="Gill Sans"/>
                <a:ea typeface="Gill Sans"/>
                <a:cs typeface="Gill Sans"/>
                <a:sym typeface="Gill Sans"/>
              </a:defRPr>
            </a:pPr>
            <a:r>
              <a:t>A</a:t>
            </a:r>
            <a:r>
              <a:rPr sz="7200"/>
              <a:t>NIONS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6503985" y="6115046"/>
            <a:ext cx="6921505" cy="4191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/>
          <a:p>
            <a:pPr algn="ctr">
              <a:defRPr sz="28800">
                <a:latin typeface="Gill Sans"/>
                <a:ea typeface="Gill Sans"/>
                <a:cs typeface="Gill Sans"/>
                <a:sym typeface="Gill Sans"/>
              </a:defRPr>
            </a:pPr>
            <a:r>
              <a:t>B</a:t>
            </a:r>
            <a:r>
              <a:rPr sz="6400"/>
              <a:t>ICARB</a:t>
            </a:r>
          </a:p>
        </p:txBody>
      </p:sp>
      <p:pic>
        <p:nvPicPr>
          <p:cNvPr id="309" name="image24.png" descr="image2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95362" y="4330700"/>
            <a:ext cx="3417888" cy="4508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10" name="image25.png" descr="image2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90000" y="2582859"/>
            <a:ext cx="3556000" cy="451326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image26.png" descr="image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1762" y="1479550"/>
            <a:ext cx="10186990" cy="6792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Shape 314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0B00"/>
                </a:solidFill>
              </a:defRPr>
            </a:lvl1pPr>
          </a:lstStyle>
          <a:p>
            <a:r>
              <a:t>DELTA GAP</a:t>
            </a:r>
          </a:p>
        </p:txBody>
      </p:sp>
      <p:sp>
        <p:nvSpPr>
          <p:cNvPr id="315" name="Shape 315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/>
          <a:p>
            <a:pPr marL="889000"/>
            <a:r>
              <a:t>&lt;0.4 = Hyper Cl-</a:t>
            </a:r>
          </a:p>
          <a:p>
            <a:pPr marL="889000"/>
            <a:r>
              <a:t>0.4 - 0.8 = Combo HAGMA &amp; NAGMA </a:t>
            </a:r>
            <a:r>
              <a:rPr i="1"/>
              <a:t>or</a:t>
            </a:r>
            <a:r>
              <a:t> Renal acidosis</a:t>
            </a:r>
          </a:p>
          <a:p>
            <a:pPr marL="889000"/>
            <a:r>
              <a:t>1 - 2 = Uncomplicated HAGMA eg DKA</a:t>
            </a:r>
          </a:p>
          <a:p>
            <a:pPr marL="889000"/>
            <a:r>
              <a:t>&gt;2 = Pre-existing MET ALKALOSIS or compensated Resp Acidosis prior to onset of MET ACIDOSIS</a:t>
            </a:r>
          </a:p>
        </p:txBody>
      </p:sp>
    </p:spTree>
  </p:cSld>
  <p:clrMapOvr>
    <a:masterClrMapping/>
  </p:clrMapOvr>
  <p:transition>
    <p:dissolv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image26.png" descr="image2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01762" y="1479550"/>
            <a:ext cx="10186990" cy="67929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Shape 319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0B00"/>
                </a:solidFill>
              </a:defRPr>
            </a:lvl1pPr>
          </a:lstStyle>
          <a:p>
            <a:r>
              <a:t>Case 9</a:t>
            </a:r>
          </a:p>
        </p:txBody>
      </p:sp>
      <p:sp>
        <p:nvSpPr>
          <p:cNvPr id="320" name="Shape 320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/>
          <a:p>
            <a:pPr marL="889000"/>
            <a:r>
              <a:t>42 year old male with history of codeine abuse but also previous IVDU and multiple admissions to rehab etc.</a:t>
            </a:r>
          </a:p>
          <a:p>
            <a:pPr marL="889000"/>
            <a:r>
              <a:t>Presents unable to move after few days of vomiting </a:t>
            </a:r>
          </a:p>
          <a:p>
            <a:pPr marL="889000"/>
            <a:r>
              <a:t>Long term constipation</a:t>
            </a:r>
          </a:p>
          <a:p>
            <a:pPr marL="889000"/>
            <a:r>
              <a:t>Bradycardic with pauses on monitor</a:t>
            </a:r>
          </a:p>
        </p:txBody>
      </p:sp>
    </p:spTree>
  </p:cSld>
  <p:clrMapOvr>
    <a:masterClrMapping/>
  </p:clrMapOvr>
  <p:transition>
    <p:dissolv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image8.jpeg" descr="image8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39787" y="1819275"/>
            <a:ext cx="11310940" cy="61134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4" name="image9.jpeg" descr="image9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848100" y="896937"/>
            <a:ext cx="5307013" cy="7958140"/>
          </a:xfrm>
          <a:prstGeom prst="rect">
            <a:avLst/>
          </a:prstGeom>
          <a:ln w="12700">
            <a:miter lim="400000"/>
          </a:ln>
        </p:spPr>
      </p:pic>
      <p:sp>
        <p:nvSpPr>
          <p:cNvPr id="325" name="Shape 325"/>
          <p:cNvSpPr txBox="1"/>
          <p:nvPr/>
        </p:nvSpPr>
        <p:spPr>
          <a:xfrm>
            <a:off x="9859894" y="5308596"/>
            <a:ext cx="2087700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Cl- = 100</a:t>
            </a:r>
          </a:p>
        </p:txBody>
      </p:sp>
    </p:spTree>
  </p:cSld>
  <p:clrMapOvr>
    <a:masterClrMapping/>
  </p:clrMapOvr>
  <p:transition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6" name="image8.png" descr="image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55950" y="3040061"/>
            <a:ext cx="6692900" cy="5019678"/>
          </a:xfrm>
          <a:prstGeom prst="rect">
            <a:avLst/>
          </a:prstGeom>
          <a:ln w="12700">
            <a:miter lim="400000"/>
          </a:ln>
        </p:spPr>
      </p:pic>
      <p:sp>
        <p:nvSpPr>
          <p:cNvPr id="147" name="Shape 147"/>
          <p:cNvSpPr txBox="1"/>
          <p:nvPr/>
        </p:nvSpPr>
        <p:spPr>
          <a:xfrm>
            <a:off x="3384946" y="730250"/>
            <a:ext cx="5561807" cy="9398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6400">
                <a:solidFill>
                  <a:srgbClr val="D90B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Respiratory Stuff</a:t>
            </a:r>
          </a:p>
        </p:txBody>
      </p:sp>
      <p:sp>
        <p:nvSpPr>
          <p:cNvPr id="148" name="Shape 148"/>
          <p:cNvSpPr txBox="1"/>
          <p:nvPr/>
        </p:nvSpPr>
        <p:spPr>
          <a:xfrm>
            <a:off x="3600821" y="8324849"/>
            <a:ext cx="5803158" cy="76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5000">
                <a:solidFill>
                  <a:srgbClr val="66B132"/>
                </a:solidFill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r>
              <a:t>1, 2, (HCO3) 4, 5.</a:t>
            </a:r>
          </a:p>
        </p:txBody>
      </p:sp>
      <p:sp>
        <p:nvSpPr>
          <p:cNvPr id="149" name="Shape 149"/>
          <p:cNvSpPr txBox="1"/>
          <p:nvPr/>
        </p:nvSpPr>
        <p:spPr>
          <a:xfrm>
            <a:off x="3022299" y="2013815"/>
            <a:ext cx="6960202" cy="7137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 algn="ctr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All about the change in PaCO2 </a:t>
            </a:r>
          </a:p>
        </p:txBody>
      </p:sp>
    </p:spTree>
  </p:cSld>
  <p:clrMapOvr>
    <a:masterClrMapping/>
  </p:clrMapOvr>
  <p:transition>
    <p:dissolve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Shape 327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0B00"/>
                </a:solidFill>
              </a:defRPr>
            </a:lvl1pPr>
          </a:lstStyle>
          <a:p>
            <a:r>
              <a:t>Case 9</a:t>
            </a:r>
          </a:p>
        </p:txBody>
      </p:sp>
      <p:sp>
        <p:nvSpPr>
          <p:cNvPr id="328" name="Shape 328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/>
          <a:p>
            <a:pPr marL="889000"/>
            <a:r>
              <a:t>Delta Gap = 0.747</a:t>
            </a:r>
          </a:p>
          <a:p>
            <a:pPr marL="889000"/>
            <a:r>
              <a:t>Combo of HAGMA and NAGMA</a:t>
            </a:r>
          </a:p>
          <a:p>
            <a:pPr marL="889000"/>
            <a:r>
              <a:t>RTA from NSAIDs = NAGMA</a:t>
            </a:r>
          </a:p>
          <a:p>
            <a:pPr marL="889000"/>
            <a:r>
              <a:t>?Co-ingestion/?Sepsis for HAGMA</a:t>
            </a:r>
          </a:p>
          <a:p>
            <a:pPr marL="889000"/>
            <a:r>
              <a:t>Lactate not elevated though</a:t>
            </a:r>
          </a:p>
        </p:txBody>
      </p:sp>
    </p:spTree>
  </p:cSld>
  <p:clrMapOvr>
    <a:masterClrMapping/>
  </p:clrMapOvr>
  <p:transition>
    <p:dissolve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Shape 330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0B00"/>
                </a:solidFill>
              </a:defRPr>
            </a:lvl1pPr>
          </a:lstStyle>
          <a:p>
            <a:r>
              <a:t>Case 10</a:t>
            </a:r>
          </a:p>
        </p:txBody>
      </p:sp>
      <p:sp>
        <p:nvSpPr>
          <p:cNvPr id="331" name="Shape 331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/>
          <a:p>
            <a:pPr marL="889000"/>
            <a:r>
              <a:t>54 year old male, known alcoholic presents weak and malnourished looking</a:t>
            </a:r>
          </a:p>
          <a:p>
            <a:pPr marL="889000"/>
            <a:r>
              <a:t>Sometimes things just don't add up!</a:t>
            </a:r>
          </a:p>
        </p:txBody>
      </p:sp>
    </p:spTree>
  </p:cSld>
  <p:clrMapOvr>
    <a:masterClrMapping/>
  </p:clrMapOvr>
  <p:transition>
    <p:dissolve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 txBox="1">
            <a:spLocks noGrp="1"/>
          </p:cNvSpPr>
          <p:nvPr>
            <p:ph type="body" sz="half" idx="1"/>
          </p:nvPr>
        </p:nvSpPr>
        <p:spPr>
          <a:xfrm>
            <a:off x="8445500" y="1524000"/>
            <a:ext cx="3962400" cy="7366000"/>
          </a:xfrm>
          <a:prstGeom prst="rect">
            <a:avLst/>
          </a:prstGeom>
          <a:solidFill>
            <a:srgbClr val="FFFF00"/>
          </a:solidFill>
        </p:spPr>
        <p:txBody>
          <a:bodyPr>
            <a:normAutofit lnSpcReduction="10000"/>
          </a:bodyPr>
          <a:lstStyle/>
          <a:p>
            <a:pPr marL="811212">
              <a:defRPr b="1" u="sng"/>
            </a:pPr>
            <a:r>
              <a:rPr dirty="0"/>
              <a:t>LABS</a:t>
            </a:r>
          </a:p>
          <a:p>
            <a:pPr marL="811212"/>
            <a:r>
              <a:rPr dirty="0"/>
              <a:t>Na 131</a:t>
            </a:r>
          </a:p>
          <a:p>
            <a:pPr marL="811212"/>
            <a:r>
              <a:rPr dirty="0"/>
              <a:t>K 2.6</a:t>
            </a:r>
          </a:p>
          <a:p>
            <a:pPr marL="811212"/>
            <a:r>
              <a:rPr dirty="0"/>
              <a:t>Cl 92</a:t>
            </a:r>
          </a:p>
          <a:p>
            <a:pPr marL="811212"/>
            <a:r>
              <a:rPr dirty="0"/>
              <a:t>Urea 3</a:t>
            </a:r>
          </a:p>
          <a:p>
            <a:pPr marL="811212"/>
            <a:r>
              <a:rPr dirty="0"/>
              <a:t>Creat 72</a:t>
            </a:r>
          </a:p>
          <a:p>
            <a:pPr marL="811212"/>
            <a:r>
              <a:rPr b="1" dirty="0"/>
              <a:t>AG 21</a:t>
            </a:r>
          </a:p>
          <a:p>
            <a:pPr marL="811212"/>
            <a:r>
              <a:rPr dirty="0"/>
              <a:t>Alb 45</a:t>
            </a:r>
          </a:p>
        </p:txBody>
      </p:sp>
      <p:pic>
        <p:nvPicPr>
          <p:cNvPr id="334" name="image10.jpeg" descr="image10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68437" y="1063625"/>
            <a:ext cx="5697538" cy="762476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Shape 336"/>
          <p:cNvSpPr txBox="1">
            <a:spLocks noGrp="1"/>
          </p:cNvSpPr>
          <p:nvPr>
            <p:ph type="title"/>
          </p:nvPr>
        </p:nvSpPr>
        <p:spPr>
          <a:xfrm>
            <a:off x="1269998" y="2540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D90B00"/>
                </a:solidFill>
              </a:defRPr>
            </a:lvl1pPr>
          </a:lstStyle>
          <a:p>
            <a:r>
              <a:t>Case 10</a:t>
            </a:r>
          </a:p>
        </p:txBody>
      </p:sp>
      <p:sp>
        <p:nvSpPr>
          <p:cNvPr id="337" name="Shape 337"/>
          <p:cNvSpPr txBox="1">
            <a:spLocks noGrp="1"/>
          </p:cNvSpPr>
          <p:nvPr>
            <p:ph type="body" idx="1"/>
          </p:nvPr>
        </p:nvSpPr>
        <p:spPr>
          <a:xfrm>
            <a:off x="1269998" y="2768600"/>
            <a:ext cx="10464804" cy="5715000"/>
          </a:xfrm>
          <a:prstGeom prst="rect">
            <a:avLst/>
          </a:prstGeom>
        </p:spPr>
        <p:txBody>
          <a:bodyPr/>
          <a:lstStyle/>
          <a:p>
            <a:pPr marL="889000"/>
            <a:r>
              <a:t>Acute Resp ALKALOSIS</a:t>
            </a:r>
          </a:p>
          <a:p>
            <a:pPr marL="889000"/>
            <a:r>
              <a:t>HAGMA</a:t>
            </a:r>
          </a:p>
          <a:p>
            <a:pPr marL="889000"/>
            <a:r>
              <a:t>Delta 1.3</a:t>
            </a:r>
          </a:p>
          <a:p>
            <a:pPr marL="889000"/>
            <a:r>
              <a:t>Combo alcoholic/keto-acidosis</a:t>
            </a:r>
          </a:p>
        </p:txBody>
      </p:sp>
    </p:spTree>
  </p:cSld>
  <p:clrMapOvr>
    <a:masterClrMapping/>
  </p:clrMapOvr>
  <p:transition>
    <p:dissolve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9" name="image11.jpeg" descr="image1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04888" y="230185"/>
            <a:ext cx="15001877" cy="100441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 txBox="1">
            <a:spLocks noGrp="1"/>
          </p:cNvSpPr>
          <p:nvPr>
            <p:ph type="title"/>
          </p:nvPr>
        </p:nvSpPr>
        <p:spPr>
          <a:xfrm>
            <a:off x="1270000" y="254000"/>
            <a:ext cx="10464800" cy="1073051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6400">
                <a:solidFill>
                  <a:srgbClr val="D90B00"/>
                </a:solidFill>
              </a:defRPr>
            </a:lvl1pPr>
          </a:lstStyle>
          <a:p>
            <a:r>
              <a:t>Respiratory Stuff</a:t>
            </a:r>
          </a:p>
        </p:txBody>
      </p:sp>
      <p:sp>
        <p:nvSpPr>
          <p:cNvPr id="152" name="Shape 152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marL="0" indent="0" algn="ctr" defTabSz="457200">
              <a:spcBef>
                <a:spcPts val="0"/>
              </a:spcBef>
              <a:buSzTx/>
              <a:buNone/>
              <a:defRPr sz="33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ALL ABOUT HOW CO2 AFFECTS HCO3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33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algn="ctr" defTabSz="457200">
              <a:spcBef>
                <a:spcPts val="0"/>
              </a:spcBef>
              <a:buSzTx/>
              <a:buNone/>
              <a:defRPr sz="33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algn="ctr" defTabSz="457200">
              <a:spcBef>
                <a:spcPts val="0"/>
              </a:spcBef>
              <a:buSzTx/>
              <a:buNone/>
              <a:defRPr sz="33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CHANGE MEASURED FOR EVERY 10mmHg CO2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33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algn="ctr" defTabSz="457200">
              <a:spcBef>
                <a:spcPts val="0"/>
              </a:spcBef>
              <a:buSzTx/>
              <a:buNone/>
              <a:defRPr sz="33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algn="ctr" defTabSz="457200">
              <a:spcBef>
                <a:spcPts val="0"/>
              </a:spcBef>
              <a:buSzTx/>
              <a:buNone/>
              <a:defRPr sz="33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Respiratory Acidosis 1 (acute) -&gt; 4 (chronic)</a:t>
            </a:r>
          </a:p>
          <a:p>
            <a:pPr marL="0" indent="0" algn="ctr" defTabSz="457200">
              <a:spcBef>
                <a:spcPts val="0"/>
              </a:spcBef>
              <a:buSzTx/>
              <a:buNone/>
              <a:defRPr sz="33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algn="ctr" defTabSz="457200">
              <a:spcBef>
                <a:spcPts val="0"/>
              </a:spcBef>
              <a:buSzTx/>
              <a:buNone/>
              <a:defRPr sz="33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defRPr>
            </a:pPr>
            <a:endParaRPr/>
          </a:p>
          <a:p>
            <a:pPr marL="0" indent="0" algn="ctr" defTabSz="457200">
              <a:spcBef>
                <a:spcPts val="0"/>
              </a:spcBef>
              <a:buSzTx/>
              <a:buNone/>
              <a:defRPr sz="3300">
                <a:solidFill>
                  <a:srgbClr val="50505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Respiratory Alkalosis 2 (acute) -&gt; 5 (chronic)</a:t>
            </a:r>
          </a:p>
        </p:txBody>
      </p:sp>
    </p:spTree>
  </p:cSld>
  <p:clrMapOvr>
    <a:masterClrMapping/>
  </p:clrMapOvr>
  <p:transition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/>
        </p:nvSpPr>
        <p:spPr>
          <a:xfrm>
            <a:off x="939363" y="2419348"/>
            <a:ext cx="1258170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 sz="4200">
                <a:solidFill>
                  <a:srgbClr val="D90B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Resp</a:t>
            </a:r>
          </a:p>
          <a:p>
            <a:pPr algn="ctr">
              <a:defRPr sz="4200">
                <a:solidFill>
                  <a:srgbClr val="D90B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ACID</a:t>
            </a:r>
          </a:p>
        </p:txBody>
      </p:sp>
      <p:sp>
        <p:nvSpPr>
          <p:cNvPr id="155" name="Shape 155"/>
          <p:cNvSpPr txBox="1"/>
          <p:nvPr/>
        </p:nvSpPr>
        <p:spPr>
          <a:xfrm>
            <a:off x="10768389" y="2419348"/>
            <a:ext cx="1210507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 sz="4200">
                <a:solidFill>
                  <a:srgbClr val="0044F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Resp</a:t>
            </a:r>
          </a:p>
          <a:p>
            <a:pPr algn="ctr">
              <a:defRPr sz="4200">
                <a:solidFill>
                  <a:srgbClr val="0044F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ALK</a:t>
            </a:r>
          </a:p>
        </p:txBody>
      </p:sp>
      <p:sp>
        <p:nvSpPr>
          <p:cNvPr id="156" name="Shape 156"/>
          <p:cNvSpPr txBox="1"/>
          <p:nvPr/>
        </p:nvSpPr>
        <p:spPr>
          <a:xfrm>
            <a:off x="3194428" y="2419348"/>
            <a:ext cx="1210507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 sz="4200">
                <a:solidFill>
                  <a:srgbClr val="0044F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Resp</a:t>
            </a:r>
          </a:p>
          <a:p>
            <a:pPr algn="ctr">
              <a:defRPr sz="4200">
                <a:solidFill>
                  <a:srgbClr val="0044FE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ALK</a:t>
            </a:r>
          </a:p>
        </p:txBody>
      </p:sp>
      <p:sp>
        <p:nvSpPr>
          <p:cNvPr id="157" name="Shape 157"/>
          <p:cNvSpPr txBox="1"/>
          <p:nvPr/>
        </p:nvSpPr>
        <p:spPr>
          <a:xfrm>
            <a:off x="8064065" y="2419348"/>
            <a:ext cx="1258169" cy="1244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algn="ctr">
              <a:defRPr sz="4200">
                <a:solidFill>
                  <a:srgbClr val="D90B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Resp</a:t>
            </a:r>
          </a:p>
          <a:p>
            <a:pPr algn="ctr">
              <a:defRPr sz="4200">
                <a:solidFill>
                  <a:srgbClr val="D90B00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t>ACID</a:t>
            </a:r>
          </a:p>
        </p:txBody>
      </p:sp>
      <p:sp>
        <p:nvSpPr>
          <p:cNvPr id="158" name="Shape 158"/>
          <p:cNvSpPr txBox="1"/>
          <p:nvPr/>
        </p:nvSpPr>
        <p:spPr>
          <a:xfrm>
            <a:off x="1320600" y="4527548"/>
            <a:ext cx="495697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6400" b="1">
                <a:solidFill>
                  <a:srgbClr val="66B13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1</a:t>
            </a:r>
          </a:p>
        </p:txBody>
      </p:sp>
      <p:sp>
        <p:nvSpPr>
          <p:cNvPr id="159" name="Shape 159"/>
          <p:cNvSpPr txBox="1"/>
          <p:nvPr/>
        </p:nvSpPr>
        <p:spPr>
          <a:xfrm>
            <a:off x="11130556" y="4527548"/>
            <a:ext cx="49569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6400" b="1">
                <a:solidFill>
                  <a:srgbClr val="66B13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5</a:t>
            </a:r>
          </a:p>
        </p:txBody>
      </p:sp>
      <p:sp>
        <p:nvSpPr>
          <p:cNvPr id="160" name="Shape 160"/>
          <p:cNvSpPr txBox="1"/>
          <p:nvPr/>
        </p:nvSpPr>
        <p:spPr>
          <a:xfrm>
            <a:off x="8450856" y="4527548"/>
            <a:ext cx="49569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6400" b="1">
                <a:solidFill>
                  <a:srgbClr val="66B13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4</a:t>
            </a:r>
          </a:p>
        </p:txBody>
      </p:sp>
      <p:sp>
        <p:nvSpPr>
          <p:cNvPr id="161" name="Shape 161"/>
          <p:cNvSpPr txBox="1"/>
          <p:nvPr/>
        </p:nvSpPr>
        <p:spPr>
          <a:xfrm>
            <a:off x="3548655" y="4527548"/>
            <a:ext cx="495698" cy="939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6400" b="1">
                <a:solidFill>
                  <a:srgbClr val="66B13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2</a:t>
            </a:r>
          </a:p>
        </p:txBody>
      </p:sp>
      <p:sp>
        <p:nvSpPr>
          <p:cNvPr id="162" name="Shape 162"/>
          <p:cNvSpPr/>
          <p:nvPr/>
        </p:nvSpPr>
        <p:spPr>
          <a:xfrm>
            <a:off x="4715643" y="4470396"/>
            <a:ext cx="2809925" cy="10541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7200" b="1" u="sng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HCO3</a:t>
            </a:r>
          </a:p>
        </p:txBody>
      </p:sp>
      <p:sp>
        <p:nvSpPr>
          <p:cNvPr id="163" name="Shape 163"/>
          <p:cNvSpPr/>
          <p:nvPr/>
        </p:nvSpPr>
        <p:spPr>
          <a:xfrm>
            <a:off x="4813300" y="4432300"/>
            <a:ext cx="2692400" cy="1130300"/>
          </a:xfrm>
          <a:prstGeom prst="rect">
            <a:avLst/>
          </a:prstGeom>
          <a:ln w="25400">
            <a:solidFill>
              <a:srgbClr val="FFFFFF"/>
            </a:solidFill>
            <a:miter/>
          </a:ln>
        </p:spPr>
        <p:txBody>
          <a:bodyPr lIns="45718" tIns="45718" rIns="45718" bIns="45718"/>
          <a:lstStyle/>
          <a:p>
            <a:pPr>
              <a:defRPr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64" name="Shape 164"/>
          <p:cNvSpPr txBox="1"/>
          <p:nvPr/>
        </p:nvSpPr>
        <p:spPr>
          <a:xfrm>
            <a:off x="1996987" y="933446"/>
            <a:ext cx="1518718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spAutoFit/>
          </a:bodyPr>
          <a:lstStyle>
            <a:lvl1pPr algn="ctr">
              <a:defRPr sz="4200">
                <a:solidFill>
                  <a:srgbClr val="424242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Acute</a:t>
            </a:r>
          </a:p>
        </p:txBody>
      </p:sp>
      <p:sp>
        <p:nvSpPr>
          <p:cNvPr id="165" name="Shape 165"/>
          <p:cNvSpPr txBox="1"/>
          <p:nvPr/>
        </p:nvSpPr>
        <p:spPr>
          <a:xfrm>
            <a:off x="9271161" y="933446"/>
            <a:ext cx="1766566" cy="622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defRPr sz="4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r>
              <a:t>Chronic</a:t>
            </a:r>
          </a:p>
        </p:txBody>
      </p:sp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 txBox="1">
            <a:spLocks noGrp="1"/>
          </p:cNvSpPr>
          <p:nvPr>
            <p:ph type="title"/>
          </p:nvPr>
        </p:nvSpPr>
        <p:spPr>
          <a:xfrm>
            <a:off x="1269998" y="1104900"/>
            <a:ext cx="10464804" cy="2438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2712"/>
                </a:solidFill>
              </a:defRPr>
            </a:lvl1pPr>
          </a:lstStyle>
          <a:p>
            <a:r>
              <a:t>Winter’s Formula</a:t>
            </a:r>
          </a:p>
        </p:txBody>
      </p:sp>
      <p:pic>
        <p:nvPicPr>
          <p:cNvPr id="168" name="image9.png" descr="image9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02753" y="5040310"/>
            <a:ext cx="6999294" cy="1214442"/>
          </a:xfrm>
          <a:prstGeom prst="rect">
            <a:avLst/>
          </a:prstGeom>
          <a:ln w="12700">
            <a:miter lim="400000"/>
          </a:ln>
        </p:spPr>
      </p:pic>
      <p:sp>
        <p:nvSpPr>
          <p:cNvPr id="169" name="Shape 169"/>
          <p:cNvSpPr txBox="1"/>
          <p:nvPr/>
        </p:nvSpPr>
        <p:spPr>
          <a:xfrm>
            <a:off x="2493493" y="3741015"/>
            <a:ext cx="8017812" cy="6369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45718" tIns="45718" rIns="45718" bIns="45718">
            <a:spAutoFit/>
          </a:bodyPr>
          <a:lstStyle>
            <a:lvl1pPr>
              <a:defRPr sz="3600" b="1"/>
            </a:lvl1pPr>
          </a:lstStyle>
          <a:p>
            <a:r>
              <a:t>Expected CO2 in Metabolic Acidosis</a:t>
            </a:r>
          </a:p>
        </p:txBody>
      </p:sp>
    </p:spTree>
  </p:cSld>
  <p:clrMapOvr>
    <a:masterClrMapping/>
  </p:clrMapOvr>
  <p:transition>
    <p:dissolve/>
  </p:transition>
</p:sld>
</file>

<file path=ppt/theme/theme1.xml><?xml version="1.0" encoding="utf-8"?>
<a:theme xmlns:a="http://schemas.openxmlformats.org/drawingml/2006/main" name="Title &amp; Subtitle">
  <a:themeElements>
    <a:clrScheme name="Title &amp; Subtitl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itle &amp; Subtitl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Title &amp; Subtit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itle &amp; Subtitle">
  <a:themeElements>
    <a:clrScheme name="Title &amp; Subtitl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BBE0E3"/>
      </a:accent1>
      <a:accent2>
        <a:srgbClr val="33339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itle &amp; Subtitl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Title &amp; Subtitl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2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1309</TotalTime>
  <Words>796</Words>
  <Application>Microsoft Office PowerPoint</Application>
  <PresentationFormat>Custom</PresentationFormat>
  <Paragraphs>240</Paragraphs>
  <Slides>64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0" baseType="lpstr">
      <vt:lpstr>Arial</vt:lpstr>
      <vt:lpstr>Georgia</vt:lpstr>
      <vt:lpstr>Gill Sans</vt:lpstr>
      <vt:lpstr>Gill Sans SemiBold</vt:lpstr>
      <vt:lpstr>Helvetica Neue</vt:lpstr>
      <vt:lpstr>Title &amp; Subtitle</vt:lpstr>
      <vt:lpstr>Acid Base  AMAZINGNESS</vt:lpstr>
      <vt:lpstr>PowerPoint Presentation</vt:lpstr>
      <vt:lpstr>RULES</vt:lpstr>
      <vt:lpstr>PowerPoint Presentation</vt:lpstr>
      <vt:lpstr>PowerPoint Presentation</vt:lpstr>
      <vt:lpstr>PowerPoint Presentation</vt:lpstr>
      <vt:lpstr>Respiratory Stuff</vt:lpstr>
      <vt:lpstr>PowerPoint Presentation</vt:lpstr>
      <vt:lpstr>Winter’s Formula</vt:lpstr>
      <vt:lpstr>Anion Gap</vt:lpstr>
      <vt:lpstr>PowerPoint Presentation</vt:lpstr>
      <vt:lpstr>Osmolar Gap</vt:lpstr>
      <vt:lpstr>PowerPoint Presentation</vt:lpstr>
      <vt:lpstr>PowerPoint Presentation</vt:lpstr>
      <vt:lpstr>PowerPoint Presentation</vt:lpstr>
      <vt:lpstr>Metabolic Alkalosis</vt:lpstr>
      <vt:lpstr>Case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Case 2</vt:lpstr>
      <vt:lpstr>PowerPoint Presentation</vt:lpstr>
      <vt:lpstr>Case 2</vt:lpstr>
      <vt:lpstr>Case 3 </vt:lpstr>
      <vt:lpstr>PowerPoint Presentation</vt:lpstr>
      <vt:lpstr>Case 3 </vt:lpstr>
      <vt:lpstr> HAGMA  NAGMA  MAGMA</vt:lpstr>
      <vt:lpstr>HAGMA</vt:lpstr>
      <vt:lpstr>PowerPoint Presentation</vt:lpstr>
      <vt:lpstr>NAGMA</vt:lpstr>
      <vt:lpstr>MAGMA</vt:lpstr>
      <vt:lpstr>Case 4</vt:lpstr>
      <vt:lpstr>PowerPoint Presentation</vt:lpstr>
      <vt:lpstr>Case 4</vt:lpstr>
      <vt:lpstr>Case 5</vt:lpstr>
      <vt:lpstr>PowerPoint Presentation</vt:lpstr>
      <vt:lpstr>Case 5</vt:lpstr>
      <vt:lpstr>Case 6</vt:lpstr>
      <vt:lpstr>PowerPoint Presentation</vt:lpstr>
      <vt:lpstr>Case 6</vt:lpstr>
      <vt:lpstr>Case 7</vt:lpstr>
      <vt:lpstr>PowerPoint Presentation</vt:lpstr>
      <vt:lpstr>Case 7</vt:lpstr>
      <vt:lpstr>PowerPoint Presentation</vt:lpstr>
      <vt:lpstr>Case 8</vt:lpstr>
      <vt:lpstr>Labs</vt:lpstr>
      <vt:lpstr>PowerPoint Presentation</vt:lpstr>
      <vt:lpstr>PowerPoint Presentation</vt:lpstr>
      <vt:lpstr>PowerPoint Presentation</vt:lpstr>
      <vt:lpstr>Case 8</vt:lpstr>
      <vt:lpstr>DELTA GAP</vt:lpstr>
      <vt:lpstr>PowerPoint Presentation</vt:lpstr>
      <vt:lpstr>DELTA GAP</vt:lpstr>
      <vt:lpstr>PowerPoint Presentation</vt:lpstr>
      <vt:lpstr>Case 9</vt:lpstr>
      <vt:lpstr>PowerPoint Presentation</vt:lpstr>
      <vt:lpstr>PowerPoint Presentation</vt:lpstr>
      <vt:lpstr>Case 9</vt:lpstr>
      <vt:lpstr>Case 10</vt:lpstr>
      <vt:lpstr>PowerPoint Presentation</vt:lpstr>
      <vt:lpstr>Case 10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Acid Base  AMAZINGNESS</dc:title>
  <dc:subject/>
  <dc:creator>Nadi Pandithage</dc:creator>
  <cp:keywords/>
  <dc:description/>
  <cp:lastModifiedBy>Nadi Pandithage</cp:lastModifiedBy>
  <cp:revision>9</cp:revision>
  <dcterms:modified xsi:type="dcterms:W3CDTF">2019-07-23T01:35:20Z</dcterms:modified>
  <cp:category/>
</cp:coreProperties>
</file>